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82" r:id="rId5"/>
    <p:sldId id="286" r:id="rId6"/>
    <p:sldId id="287" r:id="rId7"/>
    <p:sldId id="288" r:id="rId8"/>
    <p:sldId id="293" r:id="rId9"/>
    <p:sldId id="285" r:id="rId10"/>
    <p:sldId id="290" r:id="rId11"/>
    <p:sldId id="291" r:id="rId12"/>
    <p:sldId id="292" r:id="rId13"/>
    <p:sldId id="284" r:id="rId14"/>
    <p:sldId id="294" r:id="rId1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13A3AAC-A25A-48A1-8BA4-44512F950313}">
          <p14:sldIdLst>
            <p14:sldId id="282"/>
            <p14:sldId id="286"/>
            <p14:sldId id="287"/>
            <p14:sldId id="288"/>
            <p14:sldId id="293"/>
            <p14:sldId id="285"/>
          </p14:sldIdLst>
        </p14:section>
        <p14:section name="Untitled Section" id="{48A55D5D-65FE-45B1-98C1-8751C3581FFE}">
          <p14:sldIdLst>
            <p14:sldId id="290"/>
            <p14:sldId id="291"/>
            <p14:sldId id="292"/>
            <p14:sldId id="284"/>
            <p14:sldId id="29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initials="M" lastIdx="2" clrIdx="0">
    <p:extLst>
      <p:ext uri="{19B8F6BF-5375-455C-9EA6-DF929625EA0E}">
        <p15:presenceInfo xmlns:p15="http://schemas.microsoft.com/office/powerpoint/2012/main" userId="S-1-5-21-2691874736-425196119-3760810540-11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272C0B-E042-4C6D-9027-01BDC5EC11E1}" v="44" dt="2022-05-30T12:41:17.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19" autoAdjust="0"/>
  </p:normalViewPr>
  <p:slideViewPr>
    <p:cSldViewPr snapToGrid="0">
      <p:cViewPr varScale="1">
        <p:scale>
          <a:sx n="67" d="100"/>
          <a:sy n="67" d="100"/>
        </p:scale>
        <p:origin x="4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25T09:33:47.369" idx="2">
    <p:pos x="146" y="146"/>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2/27/2023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913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397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2/27/2023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368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2/27/2023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511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2/27/2023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938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599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2/27/2023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717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2/27/2023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814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2/27/2023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781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2/27/2023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2885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2/27/2023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914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2/27/2023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789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muller.co.uk/our-brands/muller-milk/muller-milk"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1FC5398-C628-478A-822A-BE6CBC51559B}"/>
              </a:ext>
            </a:extLst>
          </p:cNvPr>
          <p:cNvSpPr>
            <a:spLocks noGrp="1"/>
          </p:cNvSpPr>
          <p:nvPr>
            <p:ph type="ctrTitle"/>
          </p:nvPr>
        </p:nvSpPr>
        <p:spPr>
          <a:xfrm>
            <a:off x="8109235" y="863695"/>
            <a:ext cx="3511233" cy="3779995"/>
          </a:xfrm>
        </p:spPr>
        <p:txBody>
          <a:bodyPr anchor="ctr">
            <a:normAutofit/>
          </a:bodyPr>
          <a:lstStyle/>
          <a:p>
            <a:pPr algn="ctr"/>
            <a:r>
              <a:rPr lang="en-US" dirty="0">
                <a:solidFill>
                  <a:schemeClr val="tx1"/>
                </a:solidFill>
              </a:rPr>
              <a:t>Who we are</a:t>
            </a:r>
          </a:p>
        </p:txBody>
      </p:sp>
      <p:sp>
        <p:nvSpPr>
          <p:cNvPr id="3" name="Subtitle 2">
            <a:extLst>
              <a:ext uri="{FF2B5EF4-FFF2-40B4-BE49-F238E27FC236}">
                <a16:creationId xmlns:a16="http://schemas.microsoft.com/office/drawing/2014/main" id="{07730D41-D3A4-4CFC-91DC-62E6A5AE503B}"/>
              </a:ext>
            </a:extLst>
          </p:cNvPr>
          <p:cNvSpPr>
            <a:spLocks noGrp="1"/>
          </p:cNvSpPr>
          <p:nvPr>
            <p:ph type="subTitle" idx="1"/>
          </p:nvPr>
        </p:nvSpPr>
        <p:spPr>
          <a:xfrm>
            <a:off x="8109236" y="4739780"/>
            <a:ext cx="3511233" cy="1147054"/>
          </a:xfrm>
        </p:spPr>
        <p:txBody>
          <a:bodyPr anchor="t">
            <a:normAutofit/>
          </a:bodyPr>
          <a:lstStyle/>
          <a:p>
            <a:pPr algn="ctr"/>
            <a:r>
              <a:rPr lang="en-US" sz="2000" b="1" dirty="0"/>
              <a:t>Edinburgh catering services</a:t>
            </a:r>
          </a:p>
        </p:txBody>
      </p:sp>
      <p:pic>
        <p:nvPicPr>
          <p:cNvPr id="5" name="Picture 4" descr="A bowl of oranges ">
            <a:extLst>
              <a:ext uri="{FF2B5EF4-FFF2-40B4-BE49-F238E27FC236}">
                <a16:creationId xmlns:a16="http://schemas.microsoft.com/office/drawing/2014/main" id="{46FD3043-02B3-4F91-A2CB-FF01D76F3FD5}"/>
              </a:ext>
            </a:extLst>
          </p:cNvPr>
          <p:cNvPicPr>
            <a:picLocks noChangeAspect="1"/>
          </p:cNvPicPr>
          <p:nvPr/>
        </p:nvPicPr>
        <p:blipFill rotWithShape="1">
          <a:blip r:embed="rId3">
            <a:extLst>
              <a:ext uri="{28A0092B-C50C-407E-A947-70E740481C1C}">
                <a14:useLocalDpi xmlns:a14="http://schemas.microsoft.com/office/drawing/2010/main" val="0"/>
              </a:ext>
            </a:extLst>
          </a:blip>
          <a:srcRect r="-1" b="-1"/>
          <a:stretch/>
        </p:blipFill>
        <p:spPr>
          <a:xfrm>
            <a:off x="20" y="10"/>
            <a:ext cx="7537685" cy="6857990"/>
          </a:xfrm>
          <a:prstGeom prst="rect">
            <a:avLst/>
          </a:prstGeom>
        </p:spPr>
      </p:pic>
      <p:sp>
        <p:nvSpPr>
          <p:cNvPr id="32" name="Rectangle 3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748736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1C3CA-C3DA-450E-AC23-D40EF54A69AE}"/>
              </a:ext>
            </a:extLst>
          </p:cNvPr>
          <p:cNvSpPr>
            <a:spLocks noGrp="1"/>
          </p:cNvSpPr>
          <p:nvPr>
            <p:ph type="title"/>
          </p:nvPr>
        </p:nvSpPr>
        <p:spPr/>
        <p:txBody>
          <a:bodyPr/>
          <a:lstStyle/>
          <a:p>
            <a:r>
              <a:rPr lang="en-GB" dirty="0"/>
              <a:t>Example company </a:t>
            </a:r>
          </a:p>
        </p:txBody>
      </p:sp>
      <p:sp>
        <p:nvSpPr>
          <p:cNvPr id="3" name="Content Placeholder 2">
            <a:extLst>
              <a:ext uri="{FF2B5EF4-FFF2-40B4-BE49-F238E27FC236}">
                <a16:creationId xmlns:a16="http://schemas.microsoft.com/office/drawing/2014/main" id="{A9DAF990-989D-4EFC-8475-D4EA3EAAF339}"/>
              </a:ext>
            </a:extLst>
          </p:cNvPr>
          <p:cNvSpPr>
            <a:spLocks noGrp="1"/>
          </p:cNvSpPr>
          <p:nvPr>
            <p:ph idx="1"/>
          </p:nvPr>
        </p:nvSpPr>
        <p:spPr/>
        <p:txBody>
          <a:bodyPr>
            <a:noAutofit/>
          </a:bodyPr>
          <a:lstStyle/>
          <a:p>
            <a:pPr>
              <a:lnSpc>
                <a:spcPct val="106000"/>
              </a:lnSpc>
              <a:spcAft>
                <a:spcPts val="800"/>
              </a:spcAft>
            </a:pPr>
            <a:r>
              <a:rPr lang="en-GB" sz="1500" b="1" dirty="0"/>
              <a:t>Who we are </a:t>
            </a:r>
            <a:r>
              <a:rPr lang="en-GB" sz="1500" dirty="0"/>
              <a:t>– </a:t>
            </a:r>
            <a:r>
              <a:rPr lang="en-GB" sz="1500" dirty="0">
                <a:effectLst/>
                <a:ea typeface="Calibri" panose="020F0502020204030204" pitchFamily="34" charset="0"/>
                <a:cs typeface="Times New Roman" panose="02020603050405020304" pitchFamily="18" charset="0"/>
              </a:rPr>
              <a:t>Brakes has </a:t>
            </a:r>
            <a:r>
              <a:rPr lang="en-GB" sz="1500" dirty="0">
                <a:ea typeface="Calibri" panose="020F0502020204030204" pitchFamily="34" charset="0"/>
                <a:cs typeface="Times New Roman" panose="02020603050405020304" pitchFamily="18" charset="0"/>
              </a:rPr>
              <a:t>supplied Scottish Businesses </a:t>
            </a:r>
            <a:r>
              <a:rPr lang="en-GB" sz="1500" dirty="0">
                <a:effectLst/>
                <a:ea typeface="Calibri" panose="020F0502020204030204" pitchFamily="34" charset="0"/>
                <a:cs typeface="Times New Roman" panose="02020603050405020304" pitchFamily="18" charset="0"/>
              </a:rPr>
              <a:t> for over 60 years, employing nearly 600 local people and partnering with over 100 Scottish suppliers. Brakes invented modern food wholesaling and provides the highest quality of fresh and frozen food and ingredients to some of the nation’s Michelin-starred restaurants</a:t>
            </a:r>
            <a:r>
              <a:rPr lang="en-GB" sz="1500" dirty="0">
                <a:ea typeface="Calibri" panose="020F0502020204030204" pitchFamily="34" charset="0"/>
                <a:cs typeface="Times New Roman" panose="02020603050405020304" pitchFamily="18" charset="0"/>
              </a:rPr>
              <a:t>.  We also provide to</a:t>
            </a:r>
            <a:r>
              <a:rPr lang="en-GB" sz="1500" dirty="0">
                <a:effectLst/>
                <a:ea typeface="Calibri" panose="020F0502020204030204" pitchFamily="34" charset="0"/>
                <a:cs typeface="Times New Roman" panose="02020603050405020304" pitchFamily="18" charset="0"/>
              </a:rPr>
              <a:t> schools, caterers, care homes and hospitals servicing more than 8,000 customers across Scotland.  Operating from four sites across Scotland; Inverness, Oban, Dundee and Newhouse, Brakes offer customers a fully multi-temperature service and over 600 Scottish product lines.  Brakes Scotland is owned by Sysco, a world leading supplier to the foodservice sector in the UK, Ireland, France, Sweden, and America. </a:t>
            </a:r>
          </a:p>
          <a:p>
            <a:r>
              <a:rPr lang="en-GB" sz="1500" b="1" dirty="0"/>
              <a:t>Local Sourcing </a:t>
            </a:r>
            <a:r>
              <a:rPr lang="en-GB" sz="1500" dirty="0"/>
              <a:t>– We work within our supply chain to support the local economy. We work with over 100 Scottish suppliers selling more than 650 Scottish products.</a:t>
            </a:r>
          </a:p>
          <a:p>
            <a:pPr marL="342900" lvl="0" indent="-342900">
              <a:lnSpc>
                <a:spcPct val="106000"/>
              </a:lnSpc>
              <a:spcAft>
                <a:spcPts val="800"/>
              </a:spcAft>
              <a:buFont typeface="Wingdings 2" panose="05020102010507070707" pitchFamily="18" charset="2"/>
              <a:buChar char=""/>
              <a:tabLst>
                <a:tab pos="457200" algn="l"/>
              </a:tabLst>
            </a:pPr>
            <a:r>
              <a:rPr lang="en-GB" sz="1500" b="1" dirty="0"/>
              <a:t>Sustainability</a:t>
            </a:r>
            <a:r>
              <a:rPr lang="en-GB" sz="1500" dirty="0"/>
              <a:t> – </a:t>
            </a:r>
            <a:r>
              <a:rPr lang="en-GB" sz="1500" dirty="0">
                <a:cs typeface="Times New Roman" panose="02020603050405020304" pitchFamily="18" charset="0"/>
              </a:rPr>
              <a:t>W</a:t>
            </a:r>
            <a:r>
              <a:rPr lang="en-GB" sz="1500" dirty="0">
                <a:effectLst/>
                <a:ea typeface="Calibri" panose="020F0502020204030204" pitchFamily="34" charset="0"/>
                <a:cs typeface="Times New Roman" panose="02020603050405020304" pitchFamily="18" charset="0"/>
              </a:rPr>
              <a:t>e are committed to reducing our carbon footprint by putting zero product to landfill, reducing our wastage by donating to foodbanks and condensing our routes to put less vehicles on the road as well as looking at electric vehicles.</a:t>
            </a:r>
          </a:p>
          <a:p>
            <a:r>
              <a:rPr lang="en-GB" sz="1500" b="1" dirty="0"/>
              <a:t>Interesting fact </a:t>
            </a:r>
            <a:r>
              <a:rPr lang="en-GB" sz="1500" dirty="0"/>
              <a:t>– </a:t>
            </a:r>
            <a:r>
              <a:rPr lang="en-GB" sz="1500" dirty="0">
                <a:cs typeface="Calibri" panose="020F0502020204030204" pitchFamily="34" charset="0"/>
              </a:rPr>
              <a:t>Brakes have contributed over £11 million in sales to the Scottish economy through the sale of Scottish products over the last 12 months. </a:t>
            </a:r>
            <a:endParaRPr lang="en-GB" sz="1500" dirty="0">
              <a:highlight>
                <a:srgbClr val="FFFF00"/>
              </a:highlight>
              <a:cs typeface="Calibri" panose="020F0502020204030204" pitchFamily="34" charset="0"/>
            </a:endParaRPr>
          </a:p>
        </p:txBody>
      </p:sp>
      <p:sp>
        <p:nvSpPr>
          <p:cNvPr id="4" name="Text Placeholder 3">
            <a:extLst>
              <a:ext uri="{FF2B5EF4-FFF2-40B4-BE49-F238E27FC236}">
                <a16:creationId xmlns:a16="http://schemas.microsoft.com/office/drawing/2014/main" id="{C82DFF74-FAB3-4CB0-8074-AB1EC9654DA8}"/>
              </a:ext>
            </a:extLst>
          </p:cNvPr>
          <p:cNvSpPr>
            <a:spLocks noGrp="1"/>
          </p:cNvSpPr>
          <p:nvPr>
            <p:ph type="body" sz="half" idx="2"/>
          </p:nvPr>
        </p:nvSpPr>
        <p:spPr/>
        <p:txBody>
          <a:bodyPr/>
          <a:lstStyle/>
          <a:p>
            <a:r>
              <a:rPr lang="en-GB" dirty="0"/>
              <a:t>Picture/food map/etc here </a:t>
            </a:r>
          </a:p>
        </p:txBody>
      </p:sp>
      <p:pic>
        <p:nvPicPr>
          <p:cNvPr id="5" name="Picture 4">
            <a:extLst>
              <a:ext uri="{FF2B5EF4-FFF2-40B4-BE49-F238E27FC236}">
                <a16:creationId xmlns:a16="http://schemas.microsoft.com/office/drawing/2014/main" id="{8ED1CB3D-3C8F-4711-897E-865F69512A52}"/>
              </a:ext>
            </a:extLst>
          </p:cNvPr>
          <p:cNvPicPr>
            <a:picLocks noChangeAspect="1"/>
          </p:cNvPicPr>
          <p:nvPr/>
        </p:nvPicPr>
        <p:blipFill>
          <a:blip r:embed="rId2"/>
          <a:stretch>
            <a:fillRect/>
          </a:stretch>
        </p:blipFill>
        <p:spPr>
          <a:xfrm>
            <a:off x="412929" y="1607043"/>
            <a:ext cx="1803946" cy="2273825"/>
          </a:xfrm>
          <a:prstGeom prst="rect">
            <a:avLst/>
          </a:prstGeom>
        </p:spPr>
      </p:pic>
      <p:pic>
        <p:nvPicPr>
          <p:cNvPr id="7" name="Picture 6">
            <a:extLst>
              <a:ext uri="{FF2B5EF4-FFF2-40B4-BE49-F238E27FC236}">
                <a16:creationId xmlns:a16="http://schemas.microsoft.com/office/drawing/2014/main" id="{AB789DA3-3236-46A1-978E-93E7CE3DC835}"/>
              </a:ext>
            </a:extLst>
          </p:cNvPr>
          <p:cNvPicPr>
            <a:picLocks noChangeAspect="1"/>
          </p:cNvPicPr>
          <p:nvPr/>
        </p:nvPicPr>
        <p:blipFill>
          <a:blip r:embed="rId3"/>
          <a:stretch>
            <a:fillRect/>
          </a:stretch>
        </p:blipFill>
        <p:spPr>
          <a:xfrm>
            <a:off x="2152064" y="1168546"/>
            <a:ext cx="1949674" cy="2712322"/>
          </a:xfrm>
          <a:prstGeom prst="rect">
            <a:avLst/>
          </a:prstGeom>
        </p:spPr>
      </p:pic>
      <p:pic>
        <p:nvPicPr>
          <p:cNvPr id="9" name="Picture 8">
            <a:extLst>
              <a:ext uri="{FF2B5EF4-FFF2-40B4-BE49-F238E27FC236}">
                <a16:creationId xmlns:a16="http://schemas.microsoft.com/office/drawing/2014/main" id="{90980D61-E26C-4A05-AD79-0DBC564DB56F}"/>
              </a:ext>
            </a:extLst>
          </p:cNvPr>
          <p:cNvPicPr>
            <a:picLocks noChangeAspect="1"/>
          </p:cNvPicPr>
          <p:nvPr/>
        </p:nvPicPr>
        <p:blipFill>
          <a:blip r:embed="rId4"/>
          <a:stretch>
            <a:fillRect/>
          </a:stretch>
        </p:blipFill>
        <p:spPr>
          <a:xfrm>
            <a:off x="1521364" y="3880868"/>
            <a:ext cx="2633273" cy="2512203"/>
          </a:xfrm>
          <a:prstGeom prst="rect">
            <a:avLst/>
          </a:prstGeom>
        </p:spPr>
      </p:pic>
    </p:spTree>
    <p:extLst>
      <p:ext uri="{BB962C8B-B14F-4D97-AF65-F5344CB8AC3E}">
        <p14:creationId xmlns:p14="http://schemas.microsoft.com/office/powerpoint/2010/main" val="1353301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DAF990-989D-4EFC-8475-D4EA3EAAF339}"/>
              </a:ext>
            </a:extLst>
          </p:cNvPr>
          <p:cNvSpPr>
            <a:spLocks noGrp="1"/>
          </p:cNvSpPr>
          <p:nvPr>
            <p:ph idx="1"/>
          </p:nvPr>
        </p:nvSpPr>
        <p:spPr>
          <a:xfrm>
            <a:off x="4245875" y="1179829"/>
            <a:ext cx="6650991" cy="4658216"/>
          </a:xfrm>
        </p:spPr>
        <p:txBody>
          <a:bodyPr>
            <a:normAutofit/>
          </a:bodyPr>
          <a:lstStyle/>
          <a:p>
            <a:pPr marL="305435" indent="-305435"/>
            <a:r>
              <a:rPr lang="en-GB" sz="1500" b="1" dirty="0"/>
              <a:t>Who we are </a:t>
            </a:r>
            <a:r>
              <a:rPr lang="en-GB" sz="1500" dirty="0"/>
              <a:t>–Founded in 1974, we are the largest Scottish independent distributor in non-food supply to councils.</a:t>
            </a:r>
            <a:endParaRPr lang="en-US" sz="1500" dirty="0"/>
          </a:p>
          <a:p>
            <a:pPr marL="305435" indent="-305435"/>
            <a:r>
              <a:rPr lang="en-GB" sz="1500" b="1" dirty="0"/>
              <a:t>Local Sourcing </a:t>
            </a:r>
            <a:r>
              <a:rPr lang="en-GB" sz="1500" dirty="0"/>
              <a:t>– We work with UK based manufacturers as a preference and deliver from our Livingston depot.</a:t>
            </a:r>
          </a:p>
          <a:p>
            <a:pPr marL="305435" indent="-305435"/>
            <a:r>
              <a:rPr lang="en-GB" sz="1500" b="1" dirty="0"/>
              <a:t>Sustainability</a:t>
            </a:r>
            <a:r>
              <a:rPr lang="en-GB" sz="1500" dirty="0"/>
              <a:t> – We supply biodegradable and compostable packaging as well as eco-friendly cleaning materials.</a:t>
            </a:r>
          </a:p>
          <a:p>
            <a:pPr marL="305435" indent="-305435"/>
            <a:r>
              <a:rPr lang="en-GB" sz="1500" b="1" dirty="0"/>
              <a:t>Interesting fact </a:t>
            </a:r>
            <a:r>
              <a:rPr lang="en-GB" sz="1500" dirty="0"/>
              <a:t>– When the council changed its paper towel and toilet roll systems it saved over 30% in paper wastage</a:t>
            </a:r>
          </a:p>
        </p:txBody>
      </p:sp>
      <p:pic>
        <p:nvPicPr>
          <p:cNvPr id="5" name="Picture 5" descr="Logo&#10;&#10;Description automatically generated">
            <a:extLst>
              <a:ext uri="{FF2B5EF4-FFF2-40B4-BE49-F238E27FC236}">
                <a16:creationId xmlns:a16="http://schemas.microsoft.com/office/drawing/2014/main" id="{ADBBBACC-7A1E-D7A7-4DED-EBCB92759730}"/>
              </a:ext>
            </a:extLst>
          </p:cNvPr>
          <p:cNvPicPr>
            <a:picLocks noChangeAspect="1"/>
          </p:cNvPicPr>
          <p:nvPr/>
        </p:nvPicPr>
        <p:blipFill>
          <a:blip r:embed="rId2"/>
          <a:stretch>
            <a:fillRect/>
          </a:stretch>
        </p:blipFill>
        <p:spPr>
          <a:xfrm>
            <a:off x="800769" y="1851483"/>
            <a:ext cx="2743200" cy="1577559"/>
          </a:xfrm>
          <a:prstGeom prst="rect">
            <a:avLst/>
          </a:prstGeom>
        </p:spPr>
      </p:pic>
      <p:pic>
        <p:nvPicPr>
          <p:cNvPr id="10" name="Picture 10" descr="Text&#10;&#10;Description automatically generated">
            <a:extLst>
              <a:ext uri="{FF2B5EF4-FFF2-40B4-BE49-F238E27FC236}">
                <a16:creationId xmlns:a16="http://schemas.microsoft.com/office/drawing/2014/main" id="{596B67FA-E3A1-AC86-C2CF-91AE889C7FA1}"/>
              </a:ext>
            </a:extLst>
          </p:cNvPr>
          <p:cNvPicPr>
            <a:picLocks noChangeAspect="1"/>
          </p:cNvPicPr>
          <p:nvPr/>
        </p:nvPicPr>
        <p:blipFill>
          <a:blip r:embed="rId3"/>
          <a:stretch>
            <a:fillRect/>
          </a:stretch>
        </p:blipFill>
        <p:spPr>
          <a:xfrm>
            <a:off x="867611" y="3968149"/>
            <a:ext cx="2743200" cy="1341389"/>
          </a:xfrm>
          <a:prstGeom prst="rect">
            <a:avLst/>
          </a:prstGeom>
        </p:spPr>
      </p:pic>
    </p:spTree>
    <p:extLst>
      <p:ext uri="{BB962C8B-B14F-4D97-AF65-F5344CB8AC3E}">
        <p14:creationId xmlns:p14="http://schemas.microsoft.com/office/powerpoint/2010/main" val="3084533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9958F-FD46-49FB-8259-59C9025DD911}"/>
              </a:ext>
            </a:extLst>
          </p:cNvPr>
          <p:cNvSpPr>
            <a:spLocks noGrp="1"/>
          </p:cNvSpPr>
          <p:nvPr>
            <p:ph type="title"/>
          </p:nvPr>
        </p:nvSpPr>
        <p:spPr/>
        <p:txBody>
          <a:bodyPr/>
          <a:lstStyle/>
          <a:p>
            <a:r>
              <a:rPr lang="en-GB" dirty="0"/>
              <a:t>Edinburgh catering services </a:t>
            </a:r>
          </a:p>
        </p:txBody>
      </p:sp>
      <p:sp>
        <p:nvSpPr>
          <p:cNvPr id="3" name="Content Placeholder 2">
            <a:extLst>
              <a:ext uri="{FF2B5EF4-FFF2-40B4-BE49-F238E27FC236}">
                <a16:creationId xmlns:a16="http://schemas.microsoft.com/office/drawing/2014/main" id="{9F5FCABB-C6C1-4CBB-AA96-36BE7B16419E}"/>
              </a:ext>
            </a:extLst>
          </p:cNvPr>
          <p:cNvSpPr>
            <a:spLocks noGrp="1"/>
          </p:cNvSpPr>
          <p:nvPr>
            <p:ph idx="1"/>
          </p:nvPr>
        </p:nvSpPr>
        <p:spPr/>
        <p:txBody>
          <a:bodyPr/>
          <a:lstStyle/>
          <a:p>
            <a:r>
              <a:rPr lang="en-GB" dirty="0"/>
              <a:t>The in-house catering service run by The City of Edinburgh Council (Edinburgh Catering Services) provides around 22,000 meals per day across the city.  We manage the catering across the vast majority of schools in Edinburgh, commercial buildings and Early Years settings</a:t>
            </a:r>
          </a:p>
          <a:p>
            <a:r>
              <a:rPr lang="en-GB" dirty="0"/>
              <a:t>Our main aim is to provide a high quality, nutritious provision to learners and service users across Edinburgh and to actively promote the role of nutrition in raising attainment </a:t>
            </a:r>
          </a:p>
          <a:p>
            <a:r>
              <a:rPr lang="en-GB" dirty="0"/>
              <a:t>We work across 100 buildings across Edinburgh, making us the largest provider of meals across the city </a:t>
            </a:r>
          </a:p>
          <a:p>
            <a:r>
              <a:rPr lang="en-GB" dirty="0"/>
              <a:t>Edinburgh Catering Services work with both national and local suppliers to deliver great quality ingredients into school kitchens every day</a:t>
            </a:r>
          </a:p>
          <a:p>
            <a:pPr marL="0" indent="0">
              <a:buNone/>
            </a:pPr>
            <a:endParaRPr lang="en-GB" dirty="0"/>
          </a:p>
        </p:txBody>
      </p:sp>
    </p:spTree>
    <p:extLst>
      <p:ext uri="{BB962C8B-B14F-4D97-AF65-F5344CB8AC3E}">
        <p14:creationId xmlns:p14="http://schemas.microsoft.com/office/powerpoint/2010/main" val="3503431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9958F-FD46-49FB-8259-59C9025DD911}"/>
              </a:ext>
            </a:extLst>
          </p:cNvPr>
          <p:cNvSpPr>
            <a:spLocks noGrp="1"/>
          </p:cNvSpPr>
          <p:nvPr>
            <p:ph type="title"/>
          </p:nvPr>
        </p:nvSpPr>
        <p:spPr/>
        <p:txBody>
          <a:bodyPr/>
          <a:lstStyle/>
          <a:p>
            <a:r>
              <a:rPr lang="en-GB" dirty="0"/>
              <a:t>Our team </a:t>
            </a:r>
          </a:p>
        </p:txBody>
      </p:sp>
      <p:sp>
        <p:nvSpPr>
          <p:cNvPr id="3" name="Content Placeholder 2">
            <a:extLst>
              <a:ext uri="{FF2B5EF4-FFF2-40B4-BE49-F238E27FC236}">
                <a16:creationId xmlns:a16="http://schemas.microsoft.com/office/drawing/2014/main" id="{9F5FCABB-C6C1-4CBB-AA96-36BE7B16419E}"/>
              </a:ext>
            </a:extLst>
          </p:cNvPr>
          <p:cNvSpPr>
            <a:spLocks noGrp="1"/>
          </p:cNvSpPr>
          <p:nvPr>
            <p:ph idx="1"/>
          </p:nvPr>
        </p:nvSpPr>
        <p:spPr/>
        <p:txBody>
          <a:bodyPr/>
          <a:lstStyle/>
          <a:p>
            <a:r>
              <a:rPr lang="en-GB" dirty="0"/>
              <a:t>We employ 600 dedicated colleagues across the city and have one of the highest retention rates across the hospitality industry</a:t>
            </a:r>
          </a:p>
          <a:p>
            <a:r>
              <a:rPr lang="en-GB" dirty="0"/>
              <a:t>Our team are all passionate about delivering a great quality service to pupils across Edinburgh, we invest heavily in our people as they really are the heart of our business</a:t>
            </a:r>
          </a:p>
          <a:p>
            <a:r>
              <a:rPr lang="en-GB" dirty="0"/>
              <a:t>All our staff have access to a wealth of learning resources and we are currently launching our “Chefs Academy” to develop the next generation of school chefs!</a:t>
            </a:r>
          </a:p>
          <a:p>
            <a:r>
              <a:rPr lang="en-GB" dirty="0"/>
              <a:t>We have a senior team lead by our Head of Service comprising of Area Managers, Field Supervisors, Menu Development Officers and Operational Support such as training, recruitment and procurement</a:t>
            </a:r>
          </a:p>
        </p:txBody>
      </p:sp>
    </p:spTree>
    <p:extLst>
      <p:ext uri="{BB962C8B-B14F-4D97-AF65-F5344CB8AC3E}">
        <p14:creationId xmlns:p14="http://schemas.microsoft.com/office/powerpoint/2010/main" val="159377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6A21-B1BF-4943-8235-4129FFB7B861}"/>
              </a:ext>
            </a:extLst>
          </p:cNvPr>
          <p:cNvSpPr>
            <a:spLocks noGrp="1"/>
          </p:cNvSpPr>
          <p:nvPr>
            <p:ph type="title"/>
          </p:nvPr>
        </p:nvSpPr>
        <p:spPr/>
        <p:txBody>
          <a:bodyPr/>
          <a:lstStyle/>
          <a:p>
            <a:r>
              <a:rPr lang="en-GB" dirty="0"/>
              <a:t>Our Food</a:t>
            </a:r>
          </a:p>
        </p:txBody>
      </p:sp>
      <p:sp>
        <p:nvSpPr>
          <p:cNvPr id="3" name="Content Placeholder 2">
            <a:extLst>
              <a:ext uri="{FF2B5EF4-FFF2-40B4-BE49-F238E27FC236}">
                <a16:creationId xmlns:a16="http://schemas.microsoft.com/office/drawing/2014/main" id="{19A75B83-F099-43F1-8D81-6EEFC37A3D02}"/>
              </a:ext>
            </a:extLst>
          </p:cNvPr>
          <p:cNvSpPr>
            <a:spLocks noGrp="1"/>
          </p:cNvSpPr>
          <p:nvPr>
            <p:ph idx="1"/>
          </p:nvPr>
        </p:nvSpPr>
        <p:spPr/>
        <p:txBody>
          <a:bodyPr/>
          <a:lstStyle/>
          <a:p>
            <a:r>
              <a:rPr lang="en-GB" dirty="0"/>
              <a:t>The majority of our menu choices are cooked fresh on site every day – to comply with Food for Life a minimum of 75% of dishes are scratch cooked daily </a:t>
            </a:r>
          </a:p>
          <a:p>
            <a:r>
              <a:rPr lang="en-GB" dirty="0"/>
              <a:t>Our menus are written to balance pupil choice with the most stringent of school food standards in the UK</a:t>
            </a:r>
          </a:p>
          <a:p>
            <a:r>
              <a:rPr lang="en-GB" dirty="0"/>
              <a:t>All our menus are nutritionally analysed and new dishes trialled by pupils prior to menu launch </a:t>
            </a:r>
          </a:p>
          <a:p>
            <a:r>
              <a:rPr lang="en-GB" dirty="0"/>
              <a:t>All our meat is either Quality Meat Scotland or Red Tractor Assured </a:t>
            </a:r>
          </a:p>
          <a:p>
            <a:r>
              <a:rPr lang="en-GB" dirty="0"/>
              <a:t>All our dairy comes from Scottish Farms </a:t>
            </a:r>
          </a:p>
          <a:p>
            <a:r>
              <a:rPr lang="en-GB" dirty="0"/>
              <a:t>All eggs used are Free Range </a:t>
            </a:r>
          </a:p>
          <a:p>
            <a:r>
              <a:rPr lang="en-GB" dirty="0"/>
              <a:t>All fish is MSC certified</a:t>
            </a:r>
          </a:p>
          <a:p>
            <a:r>
              <a:rPr lang="en-GB" dirty="0"/>
              <a:t>We believe in sourcing food with provenance and aim to increase our spend with Scottish suppliers every year </a:t>
            </a:r>
          </a:p>
        </p:txBody>
      </p:sp>
    </p:spTree>
    <p:extLst>
      <p:ext uri="{BB962C8B-B14F-4D97-AF65-F5344CB8AC3E}">
        <p14:creationId xmlns:p14="http://schemas.microsoft.com/office/powerpoint/2010/main" val="2436252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2A9-643D-42A7-A2A2-7BBA0241E77C}"/>
              </a:ext>
            </a:extLst>
          </p:cNvPr>
          <p:cNvSpPr>
            <a:spLocks noGrp="1"/>
          </p:cNvSpPr>
          <p:nvPr>
            <p:ph type="title"/>
          </p:nvPr>
        </p:nvSpPr>
        <p:spPr/>
        <p:txBody>
          <a:bodyPr>
            <a:normAutofit fontScale="90000"/>
          </a:bodyPr>
          <a:lstStyle/>
          <a:p>
            <a:r>
              <a:rPr lang="en-GB"/>
              <a:t>Our Menu was designed to comply with the national requirements for food and drink in schools (Scotland) Regulations 2020</a:t>
            </a:r>
            <a:endParaRPr lang="en-GB" dirty="0"/>
          </a:p>
        </p:txBody>
      </p:sp>
      <p:sp>
        <p:nvSpPr>
          <p:cNvPr id="4" name="Content Placeholder 3">
            <a:extLst>
              <a:ext uri="{FF2B5EF4-FFF2-40B4-BE49-F238E27FC236}">
                <a16:creationId xmlns:a16="http://schemas.microsoft.com/office/drawing/2014/main" id="{B2DBCB13-B317-49C8-A039-8C26F5B72112}"/>
              </a:ext>
            </a:extLst>
          </p:cNvPr>
          <p:cNvSpPr>
            <a:spLocks noGrp="1"/>
          </p:cNvSpPr>
          <p:nvPr>
            <p:ph sz="half" idx="2"/>
          </p:nvPr>
        </p:nvSpPr>
        <p:spPr>
          <a:xfrm>
            <a:off x="581194" y="1948072"/>
            <a:ext cx="5194766" cy="3912980"/>
          </a:xfrm>
        </p:spPr>
        <p:txBody>
          <a:bodyPr/>
          <a:lstStyle/>
          <a:p>
            <a:pPr marL="0" indent="0">
              <a:buNone/>
            </a:pPr>
            <a:r>
              <a:rPr lang="en-GB"/>
              <a:t>A wide selection of seasonal fruit, vegetables and salads will be available every day.</a:t>
            </a:r>
          </a:p>
          <a:p>
            <a:pPr marL="0" indent="0">
              <a:buNone/>
            </a:pPr>
            <a:r>
              <a:rPr lang="en-GB"/>
              <a:t>Our cooks make lovely freshly baked bread at least twice per week.</a:t>
            </a:r>
          </a:p>
          <a:p>
            <a:pPr marL="0" indent="0">
              <a:buNone/>
            </a:pPr>
            <a:r>
              <a:rPr lang="en-GB"/>
              <a:t>Our daily homemade soups are filled with lots of yummy hidden vegetables.</a:t>
            </a:r>
          </a:p>
          <a:p>
            <a:pPr marL="0" indent="0">
              <a:buNone/>
            </a:pPr>
            <a:r>
              <a:rPr lang="en-GB"/>
              <a:t>Our ham sandwiches have been replaced with chicken sandwiches to reduce the amount of red processed meat that’s being served.</a:t>
            </a:r>
          </a:p>
          <a:p>
            <a:pPr marL="0" indent="0">
              <a:buNone/>
            </a:pPr>
            <a:r>
              <a:rPr lang="en-GB"/>
              <a:t>Our yogurt recipes have been re-formulated to have less sugar in them.</a:t>
            </a:r>
          </a:p>
          <a:p>
            <a:pPr marL="0" indent="0">
              <a:buNone/>
            </a:pPr>
            <a:endParaRPr lang="en-GB" dirty="0"/>
          </a:p>
        </p:txBody>
      </p:sp>
      <p:pic>
        <p:nvPicPr>
          <p:cNvPr id="8" name="Content Placeholder 7">
            <a:extLst>
              <a:ext uri="{FF2B5EF4-FFF2-40B4-BE49-F238E27FC236}">
                <a16:creationId xmlns:a16="http://schemas.microsoft.com/office/drawing/2014/main" id="{0BC4044A-8D9C-4F87-81AD-FBA555ED0858}"/>
              </a:ext>
            </a:extLst>
          </p:cNvPr>
          <p:cNvPicPr>
            <a:picLocks noGrp="1" noChangeAspect="1"/>
          </p:cNvPicPr>
          <p:nvPr>
            <p:ph sz="quarter" idx="4"/>
          </p:nvPr>
        </p:nvPicPr>
        <p:blipFill>
          <a:blip r:embed="rId2"/>
          <a:stretch>
            <a:fillRect/>
          </a:stretch>
        </p:blipFill>
        <p:spPr>
          <a:xfrm>
            <a:off x="6416675" y="2211572"/>
            <a:ext cx="5194300" cy="3402321"/>
          </a:xfrm>
        </p:spPr>
      </p:pic>
    </p:spTree>
    <p:extLst>
      <p:ext uri="{BB962C8B-B14F-4D97-AF65-F5344CB8AC3E}">
        <p14:creationId xmlns:p14="http://schemas.microsoft.com/office/powerpoint/2010/main" val="3718442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1FC5398-C628-478A-822A-BE6CBC51559B}"/>
              </a:ext>
            </a:extLst>
          </p:cNvPr>
          <p:cNvSpPr>
            <a:spLocks noGrp="1"/>
          </p:cNvSpPr>
          <p:nvPr>
            <p:ph type="ctrTitle"/>
          </p:nvPr>
        </p:nvSpPr>
        <p:spPr>
          <a:xfrm>
            <a:off x="8109235" y="863695"/>
            <a:ext cx="3511233" cy="3779995"/>
          </a:xfrm>
        </p:spPr>
        <p:txBody>
          <a:bodyPr anchor="ctr">
            <a:normAutofit/>
          </a:bodyPr>
          <a:lstStyle/>
          <a:p>
            <a:r>
              <a:rPr lang="en-US" dirty="0">
                <a:solidFill>
                  <a:schemeClr val="tx1"/>
                </a:solidFill>
              </a:rPr>
              <a:t>Our Suppliers </a:t>
            </a:r>
          </a:p>
        </p:txBody>
      </p:sp>
      <p:sp>
        <p:nvSpPr>
          <p:cNvPr id="3" name="Subtitle 2">
            <a:extLst>
              <a:ext uri="{FF2B5EF4-FFF2-40B4-BE49-F238E27FC236}">
                <a16:creationId xmlns:a16="http://schemas.microsoft.com/office/drawing/2014/main" id="{07730D41-D3A4-4CFC-91DC-62E6A5AE503B}"/>
              </a:ext>
            </a:extLst>
          </p:cNvPr>
          <p:cNvSpPr>
            <a:spLocks noGrp="1"/>
          </p:cNvSpPr>
          <p:nvPr>
            <p:ph type="subTitle" idx="1"/>
          </p:nvPr>
        </p:nvSpPr>
        <p:spPr>
          <a:xfrm>
            <a:off x="8109236" y="4739780"/>
            <a:ext cx="3511233" cy="1147054"/>
          </a:xfrm>
        </p:spPr>
        <p:txBody>
          <a:bodyPr anchor="t">
            <a:normAutofit/>
          </a:bodyPr>
          <a:lstStyle/>
          <a:p>
            <a:pPr algn="ctr"/>
            <a:r>
              <a:rPr lang="en-US" sz="2000" b="1" dirty="0"/>
              <a:t>Edinburgh catering services</a:t>
            </a:r>
          </a:p>
        </p:txBody>
      </p:sp>
      <p:pic>
        <p:nvPicPr>
          <p:cNvPr id="5" name="Picture 4" descr="A bowl of oranges ">
            <a:extLst>
              <a:ext uri="{FF2B5EF4-FFF2-40B4-BE49-F238E27FC236}">
                <a16:creationId xmlns:a16="http://schemas.microsoft.com/office/drawing/2014/main" id="{46FD3043-02B3-4F91-A2CB-FF01D76F3FD5}"/>
              </a:ext>
            </a:extLst>
          </p:cNvPr>
          <p:cNvPicPr>
            <a:picLocks noChangeAspect="1"/>
          </p:cNvPicPr>
          <p:nvPr/>
        </p:nvPicPr>
        <p:blipFill rotWithShape="1">
          <a:blip r:embed="rId3">
            <a:extLst>
              <a:ext uri="{28A0092B-C50C-407E-A947-70E740481C1C}">
                <a14:useLocalDpi xmlns:a14="http://schemas.microsoft.com/office/drawing/2010/main" val="0"/>
              </a:ext>
            </a:extLst>
          </a:blip>
          <a:srcRect r="-1" b="-1"/>
          <a:stretch/>
        </p:blipFill>
        <p:spPr>
          <a:xfrm>
            <a:off x="20" y="10"/>
            <a:ext cx="7537685" cy="6857990"/>
          </a:xfrm>
          <a:prstGeom prst="rect">
            <a:avLst/>
          </a:prstGeom>
        </p:spPr>
      </p:pic>
      <p:sp>
        <p:nvSpPr>
          <p:cNvPr id="32" name="Rectangle 3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2521835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A2DD-890B-0A4E-797B-1674304D4ACC}"/>
              </a:ext>
            </a:extLst>
          </p:cNvPr>
          <p:cNvSpPr>
            <a:spLocks noGrp="1"/>
          </p:cNvSpPr>
          <p:nvPr>
            <p:ph type="title"/>
          </p:nvPr>
        </p:nvSpPr>
        <p:spPr/>
        <p:txBody>
          <a:bodyPr/>
          <a:lstStyle/>
          <a:p>
            <a:r>
              <a:rPr lang="en-GB" dirty="0"/>
              <a:t>GEORGE ANDERSON </a:t>
            </a:r>
            <a:br>
              <a:rPr lang="en-GB" dirty="0"/>
            </a:br>
            <a:r>
              <a:rPr lang="en-GB" dirty="0"/>
              <a:t>		&amp; SONS</a:t>
            </a:r>
            <a:br>
              <a:rPr lang="en-GB" dirty="0"/>
            </a:br>
            <a:r>
              <a:rPr lang="en-GB" dirty="0"/>
              <a:t>	</a:t>
            </a:r>
          </a:p>
        </p:txBody>
      </p:sp>
      <p:pic>
        <p:nvPicPr>
          <p:cNvPr id="6" name="Content Placeholder 5">
            <a:extLst>
              <a:ext uri="{FF2B5EF4-FFF2-40B4-BE49-F238E27FC236}">
                <a16:creationId xmlns:a16="http://schemas.microsoft.com/office/drawing/2014/main" id="{A17F793A-0E72-A4ED-85D2-9290FEF75344}"/>
              </a:ext>
            </a:extLst>
          </p:cNvPr>
          <p:cNvPicPr>
            <a:picLocks noGrp="1" noChangeAspect="1"/>
          </p:cNvPicPr>
          <p:nvPr>
            <p:ph idx="1"/>
          </p:nvPr>
        </p:nvPicPr>
        <p:blipFill>
          <a:blip r:embed="rId2"/>
          <a:stretch>
            <a:fillRect/>
          </a:stretch>
        </p:blipFill>
        <p:spPr>
          <a:xfrm>
            <a:off x="1402720" y="3429000"/>
            <a:ext cx="1762125" cy="1743075"/>
          </a:xfrm>
        </p:spPr>
      </p:pic>
      <p:sp>
        <p:nvSpPr>
          <p:cNvPr id="4" name="Text Placeholder 3">
            <a:extLst>
              <a:ext uri="{FF2B5EF4-FFF2-40B4-BE49-F238E27FC236}">
                <a16:creationId xmlns:a16="http://schemas.microsoft.com/office/drawing/2014/main" id="{B441F02C-3F43-0C05-38DB-A7E616D5A05C}"/>
              </a:ext>
            </a:extLst>
          </p:cNvPr>
          <p:cNvSpPr>
            <a:spLocks noGrp="1"/>
          </p:cNvSpPr>
          <p:nvPr>
            <p:ph type="body" sz="half" idx="2"/>
          </p:nvPr>
        </p:nvSpPr>
        <p:spPr/>
        <p:txBody>
          <a:bodyPr/>
          <a:lstStyle/>
          <a:p>
            <a:r>
              <a:rPr lang="en-GB" dirty="0"/>
              <a:t> </a:t>
            </a:r>
          </a:p>
          <a:p>
            <a:endParaRPr lang="en-GB" dirty="0"/>
          </a:p>
          <a:p>
            <a:endParaRPr lang="en-GB" dirty="0"/>
          </a:p>
        </p:txBody>
      </p:sp>
      <p:sp>
        <p:nvSpPr>
          <p:cNvPr id="8" name="TextBox 7">
            <a:extLst>
              <a:ext uri="{FF2B5EF4-FFF2-40B4-BE49-F238E27FC236}">
                <a16:creationId xmlns:a16="http://schemas.microsoft.com/office/drawing/2014/main" id="{31A815A5-DFAB-B566-5EE8-036BD975436C}"/>
              </a:ext>
            </a:extLst>
          </p:cNvPr>
          <p:cNvSpPr txBox="1"/>
          <p:nvPr/>
        </p:nvSpPr>
        <p:spPr>
          <a:xfrm>
            <a:off x="5098693" y="665304"/>
            <a:ext cx="5690587" cy="5632311"/>
          </a:xfrm>
          <a:prstGeom prst="rect">
            <a:avLst/>
          </a:prstGeom>
          <a:noFill/>
        </p:spPr>
        <p:txBody>
          <a:bodyPr wrap="square" rtlCol="0">
            <a:spAutoFit/>
          </a:bodyPr>
          <a:lstStyle/>
          <a:p>
            <a:r>
              <a:rPr lang="en-GB" sz="1500" dirty="0"/>
              <a:t>George Anderson &amp; Sons are a Fresh Produce Company based in </a:t>
            </a:r>
            <a:r>
              <a:rPr lang="en-GB" sz="1500" dirty="0" err="1"/>
              <a:t>Macmerry</a:t>
            </a:r>
            <a:r>
              <a:rPr lang="en-GB" sz="1500" dirty="0"/>
              <a:t>, East Lothian. Founded in 1978 in Musselburgh by George Anderson.</a:t>
            </a:r>
          </a:p>
          <a:p>
            <a:endParaRPr lang="en-GB" sz="1500" dirty="0"/>
          </a:p>
          <a:p>
            <a:r>
              <a:rPr lang="en-GB" sz="1500" dirty="0"/>
              <a:t>We are one of the last Scottish family fresh produce companies left and are now owned by George’s two daughters.</a:t>
            </a:r>
          </a:p>
          <a:p>
            <a:r>
              <a:rPr lang="en-GB" sz="1500" dirty="0"/>
              <a:t>We supply fruit, vegetables, pre-pared vegetables, bread and eggs to The City of Edinburgh Council.</a:t>
            </a:r>
          </a:p>
          <a:p>
            <a:endParaRPr lang="en-GB" sz="1500" dirty="0"/>
          </a:p>
          <a:p>
            <a:r>
              <a:rPr lang="en-GB" sz="1500" dirty="0"/>
              <a:t>When the weather permits, the buying team at George Anderson &amp; Sons source as much of our produce from Scotland.  We get our soft fruit from Leven, Fife, pre-pared vegetables from Arbroath, pre–peeled potatoes from </a:t>
            </a:r>
            <a:r>
              <a:rPr lang="en-GB" sz="1500" dirty="0" err="1"/>
              <a:t>Samuelston</a:t>
            </a:r>
            <a:r>
              <a:rPr lang="en-GB" sz="1500" dirty="0"/>
              <a:t>, East Lothian, root vegetables from Ayrshire and Tayside, baking and salad potatoes from Duns and very recently added, Scottish tomatoes from Denholm and eggs from Peebles, both in the Scottish Borders</a:t>
            </a:r>
          </a:p>
          <a:p>
            <a:endParaRPr lang="en-GB" sz="1500" dirty="0"/>
          </a:p>
          <a:p>
            <a:r>
              <a:rPr lang="en-GB" sz="1500" dirty="0"/>
              <a:t>Our fleet of 23 refrigerated vehicles, all with Euro 5 engines, keeps our emissions low and we reduce our carbon footprint by picking up the produce we source in Scotland on the way home from our deliveries .</a:t>
            </a:r>
          </a:p>
          <a:p>
            <a:endParaRPr lang="en-GB" sz="1500" dirty="0"/>
          </a:p>
          <a:p>
            <a:r>
              <a:rPr lang="en-GB" sz="1500" dirty="0"/>
              <a:t>Do you know George Anderson &amp; Sons source 78% of all produce supplied to The City of Edinburgh Council, from the UK.</a:t>
            </a:r>
          </a:p>
        </p:txBody>
      </p:sp>
    </p:spTree>
    <p:extLst>
      <p:ext uri="{BB962C8B-B14F-4D97-AF65-F5344CB8AC3E}">
        <p14:creationId xmlns:p14="http://schemas.microsoft.com/office/powerpoint/2010/main" val="1718137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1C3CA-C3DA-450E-AC23-D40EF54A69AE}"/>
              </a:ext>
            </a:extLst>
          </p:cNvPr>
          <p:cNvSpPr>
            <a:spLocks noGrp="1"/>
          </p:cNvSpPr>
          <p:nvPr>
            <p:ph type="title"/>
          </p:nvPr>
        </p:nvSpPr>
        <p:spPr/>
        <p:txBody>
          <a:bodyPr/>
          <a:lstStyle/>
          <a:p>
            <a:r>
              <a:rPr lang="en-GB" dirty="0"/>
              <a:t>Campbells Prime Meat </a:t>
            </a:r>
          </a:p>
        </p:txBody>
      </p:sp>
      <p:sp>
        <p:nvSpPr>
          <p:cNvPr id="3" name="Content Placeholder 2">
            <a:extLst>
              <a:ext uri="{FF2B5EF4-FFF2-40B4-BE49-F238E27FC236}">
                <a16:creationId xmlns:a16="http://schemas.microsoft.com/office/drawing/2014/main" id="{A9DAF990-989D-4EFC-8475-D4EA3EAAF339}"/>
              </a:ext>
            </a:extLst>
          </p:cNvPr>
          <p:cNvSpPr>
            <a:spLocks noGrp="1"/>
          </p:cNvSpPr>
          <p:nvPr>
            <p:ph idx="1"/>
          </p:nvPr>
        </p:nvSpPr>
        <p:spPr/>
        <p:txBody>
          <a:bodyPr>
            <a:noAutofit/>
          </a:bodyPr>
          <a:lstStyle/>
          <a:p>
            <a:r>
              <a:rPr lang="en-GB" sz="1500" b="1" dirty="0"/>
              <a:t>Who we are </a:t>
            </a:r>
            <a:r>
              <a:rPr lang="en-GB" sz="1500" dirty="0"/>
              <a:t>– We are Scotland’s leading supplier of fresh meat, fresh fish and delicatessen products into foodservice.  We deliver everything from dry aged Scotch beef to smoked Scottish salmon and Scottish cheeses.</a:t>
            </a:r>
          </a:p>
          <a:p>
            <a:r>
              <a:rPr lang="en-GB" sz="1500" b="1" dirty="0"/>
              <a:t>Local Sourcing </a:t>
            </a:r>
            <a:r>
              <a:rPr lang="en-GB" sz="1500" dirty="0"/>
              <a:t>– We work within our supply chain to support the local economy by sourcing many of our key products within Scotland such as beef from Bridge of Allan and Broxburn.</a:t>
            </a:r>
          </a:p>
          <a:p>
            <a:r>
              <a:rPr lang="en-GB" sz="1500" b="1" dirty="0"/>
              <a:t>Sustainability</a:t>
            </a:r>
            <a:r>
              <a:rPr lang="en-GB" sz="1500" dirty="0"/>
              <a:t> – </a:t>
            </a:r>
          </a:p>
          <a:p>
            <a:pPr lvl="1"/>
            <a:r>
              <a:rPr lang="en-GB" sz="1500" dirty="0"/>
              <a:t>We are committed to reducing our carbon footprint by 88%.  Of factory waste was recycled/reused in 2021 – 1,240 tonnes of waste recycled/reused</a:t>
            </a:r>
          </a:p>
          <a:p>
            <a:pPr lvl="1"/>
            <a:r>
              <a:rPr lang="en-GB" sz="1500" dirty="0"/>
              <a:t>Ground source heat pumps used to help heat our hot water</a:t>
            </a:r>
          </a:p>
          <a:p>
            <a:pPr lvl="1"/>
            <a:r>
              <a:rPr lang="en-GB" sz="1500" dirty="0"/>
              <a:t>All internal factory lighting is now LED</a:t>
            </a:r>
          </a:p>
          <a:p>
            <a:pPr lvl="1"/>
            <a:r>
              <a:rPr lang="en-GB" sz="1500" dirty="0"/>
              <a:t>Lighting in factory corridors and infrequently used areas are now controlled by Passive Infrared Sensors</a:t>
            </a:r>
          </a:p>
          <a:p>
            <a:r>
              <a:rPr lang="en-GB" sz="1500" b="1" dirty="0"/>
              <a:t>Interesting fact </a:t>
            </a:r>
            <a:r>
              <a:rPr lang="en-GB" sz="1500" dirty="0"/>
              <a:t>– Did you know the haggis that the council buy originated from John “Niffy” Campbell, one of Thomas Campbell’s five sons. He was the first haggis maker in the Campbell family business over 100 years ago.</a:t>
            </a:r>
          </a:p>
        </p:txBody>
      </p:sp>
      <p:sp>
        <p:nvSpPr>
          <p:cNvPr id="4" name="Text Placeholder 3">
            <a:extLst>
              <a:ext uri="{FF2B5EF4-FFF2-40B4-BE49-F238E27FC236}">
                <a16:creationId xmlns:a16="http://schemas.microsoft.com/office/drawing/2014/main" id="{C82DFF74-FAB3-4CB0-8074-AB1EC9654DA8}"/>
              </a:ext>
            </a:extLst>
          </p:cNvPr>
          <p:cNvSpPr>
            <a:spLocks noGrp="1"/>
          </p:cNvSpPr>
          <p:nvPr>
            <p:ph type="body" sz="half" idx="2"/>
          </p:nvPr>
        </p:nvSpPr>
        <p:spPr>
          <a:xfrm>
            <a:off x="767857" y="2836653"/>
            <a:ext cx="3031852" cy="3001392"/>
          </a:xfrm>
        </p:spPr>
        <p:txBody>
          <a:bodyPr/>
          <a:lstStyle/>
          <a:p>
            <a:r>
              <a:rPr lang="en-GB" dirty="0"/>
              <a:t>Picture/food map/etc here </a:t>
            </a:r>
          </a:p>
        </p:txBody>
      </p:sp>
      <p:pic>
        <p:nvPicPr>
          <p:cNvPr id="5" name="Picture 4"/>
          <p:cNvPicPr/>
          <p:nvPr/>
        </p:nvPicPr>
        <p:blipFill rotWithShape="1">
          <a:blip r:embed="rId2"/>
          <a:srcRect l="17761" t="5888" r="14508" b="3369"/>
          <a:stretch/>
        </p:blipFill>
        <p:spPr bwMode="auto">
          <a:xfrm>
            <a:off x="436290" y="2945154"/>
            <a:ext cx="3694986" cy="27843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8833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1C3CA-C3DA-450E-AC23-D40EF54A69AE}"/>
              </a:ext>
            </a:extLst>
          </p:cNvPr>
          <p:cNvSpPr>
            <a:spLocks noGrp="1"/>
          </p:cNvSpPr>
          <p:nvPr>
            <p:ph type="title"/>
          </p:nvPr>
        </p:nvSpPr>
        <p:spPr/>
        <p:txBody>
          <a:bodyPr/>
          <a:lstStyle/>
          <a:p>
            <a:r>
              <a:rPr lang="en-GB" dirty="0"/>
              <a:t>Example company </a:t>
            </a:r>
          </a:p>
        </p:txBody>
      </p:sp>
      <p:sp>
        <p:nvSpPr>
          <p:cNvPr id="3" name="Content Placeholder 2">
            <a:extLst>
              <a:ext uri="{FF2B5EF4-FFF2-40B4-BE49-F238E27FC236}">
                <a16:creationId xmlns:a16="http://schemas.microsoft.com/office/drawing/2014/main" id="{A9DAF990-989D-4EFC-8475-D4EA3EAAF339}"/>
              </a:ext>
            </a:extLst>
          </p:cNvPr>
          <p:cNvSpPr>
            <a:spLocks noGrp="1"/>
          </p:cNvSpPr>
          <p:nvPr>
            <p:ph idx="1"/>
          </p:nvPr>
        </p:nvSpPr>
        <p:spPr/>
        <p:txBody>
          <a:bodyPr>
            <a:normAutofit/>
          </a:bodyPr>
          <a:lstStyle/>
          <a:p>
            <a:pPr algn="just"/>
            <a:r>
              <a:rPr lang="en-GB" sz="1500" b="1" dirty="0"/>
              <a:t>Müller Milk &amp; Ingredients </a:t>
            </a:r>
            <a:r>
              <a:rPr lang="en-GB" sz="1500" dirty="0"/>
              <a:t>– One of the nations favourite brands </a:t>
            </a:r>
            <a:r>
              <a:rPr lang="en-GB" sz="1500" dirty="0">
                <a:hlinkClick r:id="rId2"/>
              </a:rPr>
              <a:t>Müller Milk | Müller Milk | Our Brands | Home (muller.co.uk)</a:t>
            </a:r>
            <a:r>
              <a:rPr lang="en-GB" sz="1500" dirty="0"/>
              <a:t> – our dairy has been producing milk for the Scottish councils contracts for over 30 years.</a:t>
            </a:r>
          </a:p>
          <a:p>
            <a:pPr algn="just"/>
            <a:r>
              <a:rPr lang="en-GB" sz="1500" b="1" dirty="0"/>
              <a:t>Local Sourcing </a:t>
            </a:r>
            <a:r>
              <a:rPr lang="en-GB" sz="1500" dirty="0"/>
              <a:t>– We supply only Scottish milk to the Scottish councils collecting it from around 193 Scottish farm which helps support farmers with fair prices for their milk. It is important not to waste a drop.</a:t>
            </a:r>
          </a:p>
          <a:p>
            <a:pPr algn="just"/>
            <a:r>
              <a:rPr lang="en-GB" sz="1500" b="1" dirty="0"/>
              <a:t>Sustainability</a:t>
            </a:r>
            <a:r>
              <a:rPr lang="en-GB" sz="1500" dirty="0"/>
              <a:t> – We lead on plastics propositions in the dairy industry, blow moulding our own bottles with 30% recycled material. We will be net zero by 2050, and are already well ahead of this target.  Using paper straws on our school paper cartons meant the removal of 48 tonnes of plastic from the environment. </a:t>
            </a:r>
          </a:p>
          <a:p>
            <a:pPr algn="just"/>
            <a:r>
              <a:rPr lang="en-GB" sz="1500" b="1" dirty="0"/>
              <a:t>Interesting facts </a:t>
            </a:r>
            <a:r>
              <a:rPr lang="en-GB" sz="1500" dirty="0"/>
              <a:t>– Did you know that Edinburgh Council’s children are second from the top as ‘the best milk drinkers’ across the whole of Scotland?  Keep drinking your healthy milk and let’s get you back to that no. 1 spot.</a:t>
            </a:r>
          </a:p>
          <a:p>
            <a:pPr marL="1671400" lvl="5" indent="0">
              <a:buNone/>
            </a:pPr>
            <a:r>
              <a:rPr lang="en-GB" dirty="0"/>
              <a:t>         </a:t>
            </a:r>
          </a:p>
        </p:txBody>
      </p:sp>
      <p:sp>
        <p:nvSpPr>
          <p:cNvPr id="4" name="Text Placeholder 3">
            <a:extLst>
              <a:ext uri="{FF2B5EF4-FFF2-40B4-BE49-F238E27FC236}">
                <a16:creationId xmlns:a16="http://schemas.microsoft.com/office/drawing/2014/main" id="{C82DFF74-FAB3-4CB0-8074-AB1EC9654DA8}"/>
              </a:ext>
            </a:extLst>
          </p:cNvPr>
          <p:cNvSpPr>
            <a:spLocks noGrp="1"/>
          </p:cNvSpPr>
          <p:nvPr>
            <p:ph type="body" sz="half" idx="2"/>
          </p:nvPr>
        </p:nvSpPr>
        <p:spPr/>
        <p:txBody>
          <a:bodyPr/>
          <a:lstStyle/>
          <a:p>
            <a:r>
              <a:rPr lang="en-GB" dirty="0"/>
              <a:t>Picture/food map/etc here </a:t>
            </a:r>
          </a:p>
        </p:txBody>
      </p:sp>
      <p:pic>
        <p:nvPicPr>
          <p:cNvPr id="8" name="Picture 7">
            <a:extLst>
              <a:ext uri="{FF2B5EF4-FFF2-40B4-BE49-F238E27FC236}">
                <a16:creationId xmlns:a16="http://schemas.microsoft.com/office/drawing/2014/main" id="{DAE7C6B5-7781-4ADB-965E-9A26BADBE515}"/>
              </a:ext>
            </a:extLst>
          </p:cNvPr>
          <p:cNvPicPr>
            <a:picLocks noChangeAspect="1"/>
          </p:cNvPicPr>
          <p:nvPr/>
        </p:nvPicPr>
        <p:blipFill>
          <a:blip r:embed="rId3"/>
          <a:stretch>
            <a:fillRect/>
          </a:stretch>
        </p:blipFill>
        <p:spPr>
          <a:xfrm>
            <a:off x="419101" y="466725"/>
            <a:ext cx="3810000" cy="5962650"/>
          </a:xfrm>
          <a:prstGeom prst="rect">
            <a:avLst/>
          </a:prstGeom>
        </p:spPr>
      </p:pic>
    </p:spTree>
    <p:extLst>
      <p:ext uri="{BB962C8B-B14F-4D97-AF65-F5344CB8AC3E}">
        <p14:creationId xmlns:p14="http://schemas.microsoft.com/office/powerpoint/2010/main" val="67093638"/>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Override1.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2.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C6403A-684A-431F-8F36-A24C99E28661}">
  <ds:schemaRefs>
    <ds:schemaRef ds:uri="http://schemas.microsoft.com/sharepoint/v3/contenttype/forms"/>
  </ds:schemaRefs>
</ds:datastoreItem>
</file>

<file path=customXml/itemProps2.xml><?xml version="1.0" encoding="utf-8"?>
<ds:datastoreItem xmlns:ds="http://schemas.openxmlformats.org/officeDocument/2006/customXml" ds:itemID="{F2455B2D-BAB7-438A-85DA-0266A24CB79F}">
  <ds:schemaRef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71af3243-3dd4-4a8d-8c0d-dd76da1f02a5"/>
    <ds:schemaRef ds:uri="http://www.w3.org/XML/1998/namespace"/>
  </ds:schemaRefs>
</ds:datastoreItem>
</file>

<file path=customXml/itemProps3.xml><?xml version="1.0" encoding="utf-8"?>
<ds:datastoreItem xmlns:ds="http://schemas.openxmlformats.org/officeDocument/2006/customXml" ds:itemID="{CDF95FD5-1F25-4FA5-84C8-2AB1AFB89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{D5CCBC41-F31F-43F5-A2E3-F134A9BB5D5D}tf11964407_win32</Template>
  <TotalTime>417</TotalTime>
  <Words>1374</Words>
  <Application>Microsoft Office PowerPoint</Application>
  <PresentationFormat>Widescreen</PresentationFormat>
  <Paragraphs>68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Franklin Gothic Book</vt:lpstr>
      <vt:lpstr>Franklin Gothic Demi</vt:lpstr>
      <vt:lpstr>Gill Sans MT</vt:lpstr>
      <vt:lpstr>Wingdings 2</vt:lpstr>
      <vt:lpstr>DividendVTI</vt:lpstr>
      <vt:lpstr>Who we are</vt:lpstr>
      <vt:lpstr>Edinburgh catering services </vt:lpstr>
      <vt:lpstr>Our team </vt:lpstr>
      <vt:lpstr>Our Food</vt:lpstr>
      <vt:lpstr>Our Menu was designed to comply with the national requirements for food and drink in schools (Scotland) Regulations 2020</vt:lpstr>
      <vt:lpstr>Our Suppliers </vt:lpstr>
      <vt:lpstr>GEORGE ANDERSON    &amp; SONS  </vt:lpstr>
      <vt:lpstr>Campbells Prime Meat </vt:lpstr>
      <vt:lpstr>Example company </vt:lpstr>
      <vt:lpstr>Example company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we are</dc:title>
  <dc:creator>Christopher Ross</dc:creator>
  <cp:lastModifiedBy>Julie Donaldson</cp:lastModifiedBy>
  <cp:revision>11</cp:revision>
  <cp:lastPrinted>2022-05-25T08:34:56Z</cp:lastPrinted>
  <dcterms:created xsi:type="dcterms:W3CDTF">2022-05-24T14:10:10Z</dcterms:created>
  <dcterms:modified xsi:type="dcterms:W3CDTF">2023-02-27T10:55:21Z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