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6" r:id="rId2"/>
    <p:sldId id="259" r:id="rId3"/>
    <p:sldId id="302" r:id="rId4"/>
    <p:sldId id="262" r:id="rId5"/>
    <p:sldId id="298" r:id="rId6"/>
    <p:sldId id="299" r:id="rId7"/>
    <p:sldId id="260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 dirty="0">
                <a:solidFill>
                  <a:schemeClr val="tx1"/>
                </a:solidFill>
              </a:rPr>
              <a:t>Age range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 range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1D-4DC2-8D2F-31B2EABF66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1D-4DC2-8D2F-31B2EABF66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1D-4DC2-8D2F-31B2EABF66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1D-4DC2-8D2F-31B2EABF66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1D-4DC2-8D2F-31B2EABF66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1D-4DC2-8D2F-31B2EABF66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11D-4DC2-8D2F-31B2EABF66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1D-4DC2-8D2F-31B2EABF666F}"/>
              </c:ext>
            </c:extLst>
          </c:dPt>
          <c:dLbls>
            <c:dLbl>
              <c:idx val="0"/>
              <c:layout>
                <c:manualLayout>
                  <c:x val="0.32708056432847737"/>
                  <c:y val="-4.393315410547306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4E7A15-C5A1-48D1-AC90-24D64AACACB1}" type="CATEGORYNAME">
                      <a:rPr lang="en-US" dirty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C97E6D25-C124-4D99-A40B-D2F729D00370}" type="PERCENTAGE">
                      <a:rPr lang="en-US" b="1" baseline="0" dirty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738551231278283"/>
                      <c:h val="0.217052496072144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1D-4DC2-8D2F-31B2EABF666F}"/>
                </c:ext>
              </c:extLst>
            </c:dLbl>
            <c:dLbl>
              <c:idx val="1"/>
              <c:layout>
                <c:manualLayout>
                  <c:x val="0.24590370589086308"/>
                  <c:y val="0.23824037229929076"/>
                </c:manualLayout>
              </c:layout>
              <c:tx>
                <c:rich>
                  <a:bodyPr/>
                  <a:lstStyle/>
                  <a:p>
                    <a:fld id="{12076D1A-55D5-4118-A53D-E7D58D17A35D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5EF553B-645B-421A-A436-8DC13D57B32B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1D-4DC2-8D2F-31B2EABF666F}"/>
                </c:ext>
              </c:extLst>
            </c:dLbl>
            <c:dLbl>
              <c:idx val="2"/>
              <c:layout>
                <c:manualLayout>
                  <c:x val="6.01999633948486E-2"/>
                  <c:y val="0.21256879382741645"/>
                </c:manualLayout>
              </c:layout>
              <c:tx>
                <c:rich>
                  <a:bodyPr/>
                  <a:lstStyle/>
                  <a:p>
                    <a:fld id="{DA1E17A8-54B8-4C8D-A39D-041AA69E8E55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E3829ACC-B8D9-4E8E-AFD1-B144DFCDD149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1D-4DC2-8D2F-31B2EABF666F}"/>
                </c:ext>
              </c:extLst>
            </c:dLbl>
            <c:dLbl>
              <c:idx val="3"/>
              <c:layout>
                <c:manualLayout>
                  <c:x val="7.1295603924289769E-2"/>
                  <c:y val="-2.3925991445045106E-2"/>
                </c:manualLayout>
              </c:layout>
              <c:tx>
                <c:rich>
                  <a:bodyPr/>
                  <a:lstStyle/>
                  <a:p>
                    <a:fld id="{2F95CCB8-F2EB-4D77-B567-263FE517112E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122B0F66-12A0-4B1C-91FB-BF1EC5A39223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1D-4DC2-8D2F-31B2EABF666F}"/>
                </c:ext>
              </c:extLst>
            </c:dLbl>
            <c:dLbl>
              <c:idx val="4"/>
              <c:layout>
                <c:manualLayout>
                  <c:x val="-9.5329064236400488E-2"/>
                  <c:y val="-2.3926103503015828E-2"/>
                </c:manualLayout>
              </c:layout>
              <c:tx>
                <c:rich>
                  <a:bodyPr/>
                  <a:lstStyle/>
                  <a:p>
                    <a:fld id="{CE9D1190-7B08-46AB-93B4-C0ADCC457A54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3B530E5-3FC9-4F88-8607-8C5B22EA96DC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1D-4DC2-8D2F-31B2EABF666F}"/>
                </c:ext>
              </c:extLst>
            </c:dLbl>
            <c:dLbl>
              <c:idx val="5"/>
              <c:layout>
                <c:manualLayout>
                  <c:x val="-0.10696205726591104"/>
                  <c:y val="0.17439849816156186"/>
                </c:manualLayout>
              </c:layout>
              <c:tx>
                <c:rich>
                  <a:bodyPr/>
                  <a:lstStyle/>
                  <a:p>
                    <a:fld id="{C5B9482B-60C1-43D2-A6A5-0838EE9D988A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7A7146E-5C44-4872-9C02-D65951EF7A4F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11D-4DC2-8D2F-31B2EABF666F}"/>
                </c:ext>
              </c:extLst>
            </c:dLbl>
            <c:dLbl>
              <c:idx val="6"/>
              <c:layout>
                <c:manualLayout>
                  <c:x val="-0.21998370534940012"/>
                  <c:y val="0.18182524725415097"/>
                </c:manualLayout>
              </c:layout>
              <c:tx>
                <c:rich>
                  <a:bodyPr/>
                  <a:lstStyle/>
                  <a:p>
                    <a:fld id="{62513C3E-9378-483E-8DAD-538EEE2C3133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5C3C9B69-2B35-4F5C-8CF0-0658710D884B}" type="PERCENTAGE">
                      <a:rPr lang="en-US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11D-4DC2-8D2F-31B2EABF666F}"/>
                </c:ext>
              </c:extLst>
            </c:dLbl>
            <c:dLbl>
              <c:idx val="7"/>
              <c:layout>
                <c:manualLayout>
                  <c:x val="-0.32189044449739973"/>
                  <c:y val="-2.53461850936919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01B611-AD4E-4F0B-9DA9-D71AD40DE15B}" type="CATEGORYNAME">
                      <a:rPr lang="en-US" dirty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8A88D358-A92A-4BFE-98D9-87D6677E48FE}" type="PERCENTAGE">
                      <a:rPr lang="en-US" b="1" baseline="0" dirty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861734052012588"/>
                      <c:h val="0.185476789476825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11D-4DC2-8D2F-31B2EABF666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Sheet1!$A$2:$A$9</c:f>
              <c:strCache>
                <c:ptCount val="8"/>
                <c:pt idx="0">
                  <c:v>U-16</c:v>
                </c:pt>
                <c:pt idx="1">
                  <c:v>16 - 24</c:v>
                </c:pt>
                <c:pt idx="2">
                  <c:v>25 - 24</c:v>
                </c:pt>
                <c:pt idx="3">
                  <c:v>35 - 44</c:v>
                </c:pt>
                <c:pt idx="4">
                  <c:v>45 - 54</c:v>
                </c:pt>
                <c:pt idx="5">
                  <c:v>55 - 64</c:v>
                </c:pt>
                <c:pt idx="6">
                  <c:v>65 - 74</c:v>
                </c:pt>
                <c:pt idx="7">
                  <c:v>75+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57</c:v>
                </c:pt>
                <c:pt idx="2">
                  <c:v>49</c:v>
                </c:pt>
                <c:pt idx="3">
                  <c:v>66</c:v>
                </c:pt>
                <c:pt idx="4">
                  <c:v>65</c:v>
                </c:pt>
                <c:pt idx="5">
                  <c:v>37</c:v>
                </c:pt>
                <c:pt idx="6">
                  <c:v>30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11D-4DC2-8D2F-31B2EABF6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u="sng" dirty="0"/>
              <a:t>Housing tenure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25939064898373"/>
          <c:y val="4.7592542622599286E-2"/>
          <c:w val="0.82654686225513674"/>
          <c:h val="0.52091242181324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Housing tenure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Owner occ.</c:v>
                </c:pt>
                <c:pt idx="1">
                  <c:v>Private Rent</c:v>
                </c:pt>
                <c:pt idx="2">
                  <c:v>Housing Assoc Rent</c:v>
                </c:pt>
                <c:pt idx="3">
                  <c:v>Council Rent</c:v>
                </c:pt>
                <c:pt idx="4">
                  <c:v>Living with parents</c:v>
                </c:pt>
                <c:pt idx="5">
                  <c:v>Student accom.</c:v>
                </c:pt>
                <c:pt idx="6">
                  <c:v>Temp accom.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161</c:v>
                </c:pt>
                <c:pt idx="1">
                  <c:v>80</c:v>
                </c:pt>
                <c:pt idx="2">
                  <c:v>21</c:v>
                </c:pt>
                <c:pt idx="3">
                  <c:v>17</c:v>
                </c:pt>
                <c:pt idx="4">
                  <c:v>8</c:v>
                </c:pt>
                <c:pt idx="5">
                  <c:v>13</c:v>
                </c:pt>
                <c:pt idx="6">
                  <c:v>3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B-413E-874B-8B76ECE79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962856"/>
        <c:axId val="474961776"/>
      </c:barChart>
      <c:catAx>
        <c:axId val="47496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61776"/>
        <c:crosses val="autoZero"/>
        <c:auto val="1"/>
        <c:lblAlgn val="ctr"/>
        <c:lblOffset val="100"/>
        <c:noMultiLvlLbl val="0"/>
      </c:catAx>
      <c:valAx>
        <c:axId val="47496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62856"/>
        <c:crosses val="autoZero"/>
        <c:crossBetween val="between"/>
      </c:valAx>
      <c:spPr>
        <a:noFill/>
        <a:ln>
          <a:solidFill>
            <a:prstClr val="black">
              <a:lumMod val="25000"/>
              <a:lumOff val="75000"/>
            </a:prst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u="sng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What do you think are the top 3 housing priorities for Edinburgh?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6984398874858E-2"/>
          <c:y val="0.13200382697205595"/>
          <c:w val="0.97474738801768079"/>
          <c:h val="0.706440148456826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Sheet1!$A$1:$A$9</c:f>
              <c:strCache>
                <c:ptCount val="9"/>
                <c:pt idx="0">
                  <c:v>Affordable Homes</c:v>
                </c:pt>
                <c:pt idx="1">
                  <c:v>Housing Supply</c:v>
                </c:pt>
                <c:pt idx="2">
                  <c:v>Homelessness</c:v>
                </c:pt>
                <c:pt idx="3">
                  <c:v>Homes to meet needs</c:v>
                </c:pt>
                <c:pt idx="4">
                  <c:v>Housing Condition</c:v>
                </c:pt>
                <c:pt idx="5">
                  <c:v>Energy Efficient Homes</c:v>
                </c:pt>
                <c:pt idx="6">
                  <c:v>Safe connected neighbourhoods</c:v>
                </c:pt>
                <c:pt idx="7">
                  <c:v>Support to repair and maintain</c:v>
                </c:pt>
                <c:pt idx="8">
                  <c:v>Homes for the future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1.66</c:v>
                </c:pt>
                <c:pt idx="1">
                  <c:v>1.57</c:v>
                </c:pt>
                <c:pt idx="2">
                  <c:v>0.75</c:v>
                </c:pt>
                <c:pt idx="3">
                  <c:v>0.52</c:v>
                </c:pt>
                <c:pt idx="4">
                  <c:v>0.44</c:v>
                </c:pt>
                <c:pt idx="5">
                  <c:v>0.36</c:v>
                </c:pt>
                <c:pt idx="6">
                  <c:v>0.31</c:v>
                </c:pt>
                <c:pt idx="7">
                  <c:v>0.23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7-4919-B77B-9C387527F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7932968"/>
        <c:axId val="717936928"/>
      </c:barChart>
      <c:catAx>
        <c:axId val="71793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936928"/>
        <c:crosses val="autoZero"/>
        <c:auto val="1"/>
        <c:lblAlgn val="ctr"/>
        <c:lblOffset val="100"/>
        <c:noMultiLvlLbl val="0"/>
      </c:catAx>
      <c:valAx>
        <c:axId val="717936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7932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u="none" dirty="0"/>
              <a:t>Does your current home meet the needs of your household?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Does your current home meet the needs of your household?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8-475D-90BE-BF0F0CA940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9917512"/>
        <c:axId val="569917872"/>
      </c:barChart>
      <c:catAx>
        <c:axId val="569917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917872"/>
        <c:crosses val="autoZero"/>
        <c:auto val="1"/>
        <c:lblAlgn val="ctr"/>
        <c:lblOffset val="100"/>
        <c:noMultiLvlLbl val="0"/>
      </c:catAx>
      <c:valAx>
        <c:axId val="5699178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91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b="1" u="none" dirty="0">
                <a:solidFill>
                  <a:schemeClr val="tx1"/>
                </a:solidFill>
              </a:rPr>
              <a:t>Do you expect to move home in the next 5 years?*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expect to move home in the next 5 years?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7C-4D36-87DD-ED192EE29A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7C-4D36-87DD-ED192EE29A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7C-4D36-87DD-ED192EE29A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7C-4D36-87DD-ED192EE29A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7C-4D36-87DD-ED192EE29A40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68C637-7E2F-4311-8B57-4CFEDF88C7E2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6736B481-42DE-4223-8C9A-5813D2B6D24A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5648685311568"/>
                      <c:h val="0.148429839663140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7C-4D36-87DD-ED192EE29A40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8EBC77A-DF2F-46C7-BF80-A446040926FC}" type="CATEGORYNAME">
                      <a:rPr lang="en-GB"/>
                      <a:pPr>
                        <a:defRPr/>
                      </a:pPr>
                      <a:t>[CATEGORY NAME]</a:t>
                    </a:fld>
                    <a:r>
                      <a:rPr lang="en-GB" baseline="0" dirty="0"/>
                      <a:t>
</a:t>
                    </a:r>
                    <a:fld id="{3516F97D-E2A7-4105-B17D-054F0421612A}" type="PERCENTAGE">
                      <a:rPr lang="en-GB" b="1" baseline="0"/>
                      <a:pPr>
                        <a:defRPr/>
                      </a:pPr>
                      <a:t>[PERCENTAGE]</a:t>
                    </a:fld>
                    <a:endParaRPr lang="en-GB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294533044170217"/>
                      <c:h val="0.210723416816360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7C-4D36-87DD-ED192EE29A40}"/>
                </c:ext>
              </c:extLst>
            </c:dLbl>
            <c:dLbl>
              <c:idx val="2"/>
              <c:layout>
                <c:manualLayout>
                  <c:x val="-0.11548551758492491"/>
                  <c:y val="-5.93169779959900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0B6B2F-448B-4437-BDE2-13BCF6343A63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973F1F4D-429F-4CCE-B437-7254A6347C18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48537967089829"/>
                      <c:h val="0.194905514500626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7C-4D36-87DD-ED192EE29A40}"/>
                </c:ext>
              </c:extLst>
            </c:dLbl>
            <c:dLbl>
              <c:idx val="3"/>
              <c:layout>
                <c:manualLayout>
                  <c:x val="-4.3627945568328261E-2"/>
                  <c:y val="-3.1635804631469346E-2"/>
                </c:manualLayout>
              </c:layout>
              <c:tx>
                <c:rich>
                  <a:bodyPr/>
                  <a:lstStyle/>
                  <a:p>
                    <a:fld id="{FF54327A-5166-49DA-845D-C7D383A8921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EA68FC23-31E6-43D2-BC4B-9E12493FA6A7}" type="PERCENTAGE">
                      <a:rPr lang="en-US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7C-4D36-87DD-ED192EE29A40}"/>
                </c:ext>
              </c:extLst>
            </c:dLbl>
            <c:dLbl>
              <c:idx val="4"/>
              <c:layout>
                <c:manualLayout>
                  <c:x val="-5.9026044004208834E-2"/>
                  <c:y val="9.0952938315474366E-2"/>
                </c:manualLayout>
              </c:layout>
              <c:tx>
                <c:rich>
                  <a:bodyPr/>
                  <a:lstStyle/>
                  <a:p>
                    <a:fld id="{FEBD8A82-3BEA-4E0C-B80F-FDDF7F45F251}" type="CATEGORYNAME">
                      <a:rPr lang="en-GB"/>
                      <a:pPr/>
                      <a:t>[CATEGORY NAME]</a:t>
                    </a:fld>
                    <a:r>
                      <a:rPr lang="en-GB" baseline="0" dirty="0"/>
                      <a:t>
</a:t>
                    </a:r>
                    <a:fld id="{AA1C6D08-D9E9-41F7-A26F-69EE3C2CD21F}" type="PERCENTAGE">
                      <a:rPr lang="en-GB" b="1" baseline="0"/>
                      <a:pPr/>
                      <a:t>[PERCENTAGE]</a:t>
                    </a:fld>
                    <a:endParaRPr lang="en-GB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7C-4D36-87DD-ED192EE29A4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No</c:v>
                </c:pt>
                <c:pt idx="1">
                  <c:v>I’d like to but can't</c:v>
                </c:pt>
                <c:pt idx="2">
                  <c:v>Yes, in Edinburgh</c:v>
                </c:pt>
                <c:pt idx="3">
                  <c:v>Yes, outwith Edinburgh</c:v>
                </c:pt>
                <c:pt idx="4">
                  <c:v>Don't know / No answer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99</c:v>
                </c:pt>
                <c:pt idx="1">
                  <c:v>39</c:v>
                </c:pt>
                <c:pt idx="2">
                  <c:v>92</c:v>
                </c:pt>
                <c:pt idx="3">
                  <c:v>43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7C-4D36-87DD-ED192EE29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6">
            <a:lumMod val="20000"/>
            <a:lumOff val="80000"/>
          </a:schemeClr>
        </a:gs>
        <a:gs pos="37000">
          <a:schemeClr val="accent6">
            <a:lumMod val="20000"/>
            <a:lumOff val="80000"/>
          </a:schemeClr>
        </a:gs>
        <a:gs pos="57000">
          <a:schemeClr val="accent4">
            <a:lumMod val="20000"/>
            <a:lumOff val="80000"/>
          </a:schemeClr>
        </a:gs>
        <a:gs pos="100000">
          <a:schemeClr val="accent4">
            <a:lumMod val="20000"/>
            <a:lumOff val="80000"/>
          </a:schemeClr>
        </a:gs>
      </a:gsLst>
      <a:lin ang="16200000" scaled="1"/>
    </a:gra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u="sng" dirty="0"/>
              <a:t>Impact of Cost</a:t>
            </a:r>
            <a:r>
              <a:rPr lang="en-GB" sz="1800" b="1" u="sng" baseline="0" dirty="0"/>
              <a:t> of Living Crisis</a:t>
            </a:r>
            <a:endParaRPr lang="en-GB" sz="18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big impact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Rent or mortgage payments</c:v>
                </c:pt>
                <c:pt idx="1">
                  <c:v>Energy bills</c:v>
                </c:pt>
                <c:pt idx="2">
                  <c:v>Food</c:v>
                </c:pt>
                <c:pt idx="3">
                  <c:v>Other household outgoings e.g. transport, leisure expenses, childcare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</c:v>
                </c:pt>
                <c:pt idx="1">
                  <c:v>85</c:v>
                </c:pt>
                <c:pt idx="2">
                  <c:v>88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2-4C51-9F42-8A1DFA92D1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Quite an impact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Rent or mortgage payments</c:v>
                </c:pt>
                <c:pt idx="1">
                  <c:v>Energy bills</c:v>
                </c:pt>
                <c:pt idx="2">
                  <c:v>Food</c:v>
                </c:pt>
                <c:pt idx="3">
                  <c:v>Other household outgoings e.g. transport, leisure expenses, childcare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78</c:v>
                </c:pt>
                <c:pt idx="1">
                  <c:v>112</c:v>
                </c:pt>
                <c:pt idx="2">
                  <c:v>109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2-4C51-9F42-8A1DFA92D1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Little impact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Rent or mortgage payments</c:v>
                </c:pt>
                <c:pt idx="1">
                  <c:v>Energy bills</c:v>
                </c:pt>
                <c:pt idx="2">
                  <c:v>Food</c:v>
                </c:pt>
                <c:pt idx="3">
                  <c:v>Other household outgoings e.g. transport, leisure expenses, childcare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</c:v>
                </c:pt>
                <c:pt idx="1">
                  <c:v>91</c:v>
                </c:pt>
                <c:pt idx="2">
                  <c:v>95</c:v>
                </c:pt>
                <c:pt idx="3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2-4C51-9F42-8A1DFA92D1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Rent or mortgage payments</c:v>
                </c:pt>
                <c:pt idx="1">
                  <c:v>Energy bills</c:v>
                </c:pt>
                <c:pt idx="2">
                  <c:v>Food</c:v>
                </c:pt>
                <c:pt idx="3">
                  <c:v>Other household outgoings e.g. transport, leisure expenses, childcare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47</c:v>
                </c:pt>
                <c:pt idx="1">
                  <c:v>20</c:v>
                </c:pt>
                <c:pt idx="2">
                  <c:v>24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2-4C51-9F42-8A1DFA92D1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 / N/A, not answered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Rent or mortgage payments</c:v>
                </c:pt>
                <c:pt idx="1">
                  <c:v>Energy bills</c:v>
                </c:pt>
                <c:pt idx="2">
                  <c:v>Food</c:v>
                </c:pt>
                <c:pt idx="3">
                  <c:v>Other household outgoings e.g. transport, leisure expenses, childcare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76</c:v>
                </c:pt>
                <c:pt idx="1">
                  <c:v>34</c:v>
                </c:pt>
                <c:pt idx="2">
                  <c:v>26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22-4C51-9F42-8A1DFA92D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501672"/>
        <c:axId val="375502392"/>
      </c:barChart>
      <c:catAx>
        <c:axId val="37550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02392"/>
        <c:crosses val="autoZero"/>
        <c:auto val="1"/>
        <c:lblAlgn val="ctr"/>
        <c:lblOffset val="100"/>
        <c:noMultiLvlLbl val="0"/>
      </c:catAx>
      <c:valAx>
        <c:axId val="37550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01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DE98-6A48-4B6B-B945-7A554C85A145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B9D37-2F59-4128-B789-2829DA3B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1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09E75-870F-4EE8-8E1B-33405D253B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8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3C7D-F328-3571-7ACD-F4699E87F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1C750-1E19-0558-1C26-80E20DC2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DACF-B43C-4454-EDFE-C47EB212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F9796-86D6-B8A5-6FF6-C11870ED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9715-5ECC-F356-C4AA-86015EC5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70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A8368-971D-2453-BF4A-6187B6B9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97D85-72C2-3B52-1D2D-6D0C6AD6C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40296-5CA5-0D0E-D471-63267C2A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8812-ABB7-F215-12BE-8DA3400E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05F4D-EB33-5589-E9F2-277A7477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7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66459-0112-5817-E117-9928760B3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1B170-91A1-A1EC-9373-EF5ED9FC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90616-21DE-464B-03CA-07EFCF15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249C9-8B2D-2EE8-13A6-7E179D3A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471FD-233C-6072-9E51-FBBD707F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8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A3A7-E90C-9324-C254-4D9AC954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480D-E1ED-808E-E554-28346A1E4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8EE7F-2516-3A92-1444-DB6ACF2E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E012-C925-EDA7-FBFB-73E69BFD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B7A89-F4A3-092F-5E42-25AD3102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5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F8A8-79B5-F8C6-0435-56B079B4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1FC2D-2144-5CCF-3F8B-CB717B332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92E8-027C-DFC2-A365-2E4574EE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A5C60-8DCF-4AC6-7549-96A9BA6F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EB3F1-8411-94D4-99C2-65630F75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0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F5907-2F83-02F7-CA03-307E8FE7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1FE8-EBC9-D72D-B158-18BCAE934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D1386-73BF-CCB3-2A1F-6A089561C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871EB-E792-102C-0CFB-77FBFE0A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530DF-72F1-B8E8-27A5-E7312FB8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933EC-98E3-01F1-F96D-CD414893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0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B497-F6D0-D416-52BC-286C70ED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ADDE1-7EE7-0D7E-01D3-7518460DC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58322-7F24-D6B2-C702-6622EE50D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78C6D-0828-B1A8-F903-91B224921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DACDA-ED28-EAE1-EED8-8F1879FC3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1B869-4BB0-14AA-47D9-6BB61E0D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057D78-6916-73D3-EEA9-E586F040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60B920-5D6C-3D03-0AD0-0CCC5092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2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8CE2-D1F9-AA4D-B530-C5E896A2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DFC94-6F96-B678-C669-6073CA09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5C2E2-1EE2-A459-C46D-D09842CD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6EB73-2468-7177-C26E-EA2D1176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6F0BF2-0324-D622-4D82-2F526051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F3B55-98AB-7517-7053-51F39253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8A913-41C0-1EAA-FB2D-10171CD4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A362-ADFD-DA8F-4B97-230DC1680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19E3-49FB-71A0-F608-46A3861B6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C1FA2-207D-74A9-D2B5-9B6290DF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DD0F2-DBE5-B75A-12DE-CC5293E2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14991-9FDD-DE17-88C1-1920F40B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45F73-01C3-C1A1-59C8-C585DBCB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4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6FE0-87C0-E848-CF5B-7003A389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3B517-1FAC-44B9-D3D0-2CAD91071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621AE-9FAD-7497-04C6-87CC725C3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BFD80-80E1-858E-C240-032C2148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52180-EF58-C1E8-D94D-24F3602F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59425-B23F-1DBC-8EB9-706EF9CE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9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1B80D-EDAE-6730-CFE1-E5CCE2F7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828B6-4B46-C589-19E5-46763D47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4AD45-58F7-5964-5823-55902EAB8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656857-E387-4F97-B127-FD0F719B80E6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B2C55-D704-9E40-68E6-4A0ADD80E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BDBF3-DDE1-4FD2-92B4-DEF5D4E42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3393BA-650E-46C5-B01E-E041AAA5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7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sultationhub.edinburgh.gov.uk/sfc/localhousingstrateg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FEB1CF-BDED-34CE-02ED-79FAD1388F6D}"/>
              </a:ext>
            </a:extLst>
          </p:cNvPr>
          <p:cNvSpPr/>
          <p:nvPr/>
        </p:nvSpPr>
        <p:spPr>
          <a:xfrm>
            <a:off x="0" y="1801394"/>
            <a:ext cx="12192000" cy="29897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Edinburgh’s Local Housing Strategy Consultation </a:t>
            </a:r>
            <a:r>
              <a:rPr lang="en-GB" sz="4400" b="1" dirty="0"/>
              <a:t> Initial Survey</a:t>
            </a:r>
          </a:p>
          <a:p>
            <a:pPr algn="ctr"/>
            <a:r>
              <a:rPr lang="en-GB" sz="4400" b="1" dirty="0"/>
              <a:t>Results Summary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800" b="1" dirty="0"/>
              <a:t>June 2024 </a:t>
            </a:r>
          </a:p>
        </p:txBody>
      </p:sp>
    </p:spTree>
    <p:extLst>
      <p:ext uri="{BB962C8B-B14F-4D97-AF65-F5344CB8AC3E}">
        <p14:creationId xmlns:p14="http://schemas.microsoft.com/office/powerpoint/2010/main" val="73190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56423E-F2F1-F136-BAA3-6DA6C001DE7A}"/>
              </a:ext>
            </a:extLst>
          </p:cNvPr>
          <p:cNvSpPr/>
          <p:nvPr/>
        </p:nvSpPr>
        <p:spPr>
          <a:xfrm>
            <a:off x="1" y="-1"/>
            <a:ext cx="12192000" cy="7090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Edinburgh’s Local Housing Strategy</a:t>
            </a:r>
          </a:p>
          <a:p>
            <a:pPr algn="ctr"/>
            <a:r>
              <a:rPr lang="en-GB" sz="2000" b="1" dirty="0"/>
              <a:t>Early Engagement Survey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E8CA71-5D69-6B9A-BD13-C2AD7B6CC7A1}"/>
              </a:ext>
            </a:extLst>
          </p:cNvPr>
          <p:cNvSpPr/>
          <p:nvPr/>
        </p:nvSpPr>
        <p:spPr>
          <a:xfrm>
            <a:off x="436573" y="1158486"/>
            <a:ext cx="5166559" cy="2405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accent1"/>
                </a:solidFill>
              </a:rPr>
              <a:t>An </a:t>
            </a:r>
            <a:r>
              <a:rPr lang="en-GB" sz="1600" b="1" dirty="0">
                <a:solidFill>
                  <a:schemeClr val="accent1"/>
                </a:solidFill>
                <a:hlinkClick r:id="rId2"/>
              </a:rPr>
              <a:t>early engagement survey </a:t>
            </a:r>
            <a:r>
              <a:rPr lang="en-GB" sz="1600" b="1" dirty="0">
                <a:solidFill>
                  <a:schemeClr val="accent1"/>
                </a:solidFill>
              </a:rPr>
              <a:t>ran for 6 weeks</a:t>
            </a:r>
          </a:p>
          <a:p>
            <a:endParaRPr lang="en-GB" sz="16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/>
                </a:solidFill>
              </a:rPr>
              <a:t>6 May - 14 June 2024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/>
                </a:solidFill>
              </a:rPr>
              <a:t>to help inform the development of the Local Housing Strategy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/>
                </a:solidFill>
              </a:rPr>
              <a:t>This was open to all residents and organisations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364C189-6384-B3F8-A4E7-BEE7E0EA0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16520"/>
              </p:ext>
            </p:extLst>
          </p:nvPr>
        </p:nvGraphicFramePr>
        <p:xfrm>
          <a:off x="6165009" y="1177942"/>
          <a:ext cx="5245539" cy="920027"/>
        </p:xfrm>
        <a:graphic>
          <a:graphicData uri="http://schemas.openxmlformats.org/drawingml/2006/table">
            <a:tbl>
              <a:tblPr firstRow="1" firstCol="1" bandRow="1"/>
              <a:tblGrid>
                <a:gridCol w="3971680">
                  <a:extLst>
                    <a:ext uri="{9D8B030D-6E8A-4147-A177-3AD203B41FA5}">
                      <a16:colId xmlns:a16="http://schemas.microsoft.com/office/drawing/2014/main" val="736008429"/>
                    </a:ext>
                  </a:extLst>
                </a:gridCol>
                <a:gridCol w="1273859">
                  <a:extLst>
                    <a:ext uri="{9D8B030D-6E8A-4147-A177-3AD203B41FA5}">
                      <a16:colId xmlns:a16="http://schemas.microsoft.com/office/drawing/2014/main" val="2514165399"/>
                    </a:ext>
                  </a:extLst>
                </a:gridCol>
              </a:tblGrid>
              <a:tr h="149128"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no. of responses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94993"/>
                  </a:ext>
                </a:extLst>
              </a:tr>
              <a:tr h="279947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Responses by </a:t>
                      </a:r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individuals</a:t>
                      </a:r>
                      <a:endParaRPr lang="en-GB" sz="1800" b="1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126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Responses by</a:t>
                      </a:r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organisations</a:t>
                      </a:r>
                      <a:endParaRPr lang="en-GB" sz="1800" b="1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762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2EC75F-D4B5-F483-4392-770C48B80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22679"/>
              </p:ext>
            </p:extLst>
          </p:nvPr>
        </p:nvGraphicFramePr>
        <p:xfrm>
          <a:off x="436573" y="3955989"/>
          <a:ext cx="5186014" cy="2443361"/>
        </p:xfrm>
        <a:graphic>
          <a:graphicData uri="http://schemas.openxmlformats.org/drawingml/2006/table">
            <a:tbl>
              <a:tblPr firstRow="1" firstCol="1" bandRow="1"/>
              <a:tblGrid>
                <a:gridCol w="5186014">
                  <a:extLst>
                    <a:ext uri="{9D8B030D-6E8A-4147-A177-3AD203B41FA5}">
                      <a16:colId xmlns:a16="http://schemas.microsoft.com/office/drawing/2014/main" val="2057072753"/>
                    </a:ext>
                  </a:extLst>
                </a:gridCol>
              </a:tblGrid>
              <a:tr h="385961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the survey was promoted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05507"/>
                  </a:ext>
                </a:extLst>
              </a:tr>
              <a:tr h="241651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500" b="1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Posters</a:t>
                      </a:r>
                      <a:r>
                        <a:rPr lang="en-GB" sz="1500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libraries and main housing offices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58241"/>
                  </a:ext>
                </a:extLst>
              </a:tr>
              <a:tr h="2485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GB" sz="15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5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Press release </a:t>
                      </a:r>
                      <a:r>
                        <a:rPr lang="en-GB" sz="150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the Council’s Newsbeat </a:t>
                      </a:r>
                      <a:endParaRPr lang="en-GB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81401"/>
                  </a:ext>
                </a:extLst>
              </a:tr>
              <a:tr h="2485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GB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500" b="1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Media </a:t>
                      </a:r>
                      <a:r>
                        <a:rPr lang="en-GB" sz="1500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promotion and </a:t>
                      </a:r>
                      <a:r>
                        <a:rPr lang="en-GB" sz="1500" b="1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E-signatures</a:t>
                      </a:r>
                      <a:endParaRPr lang="en-GB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04965"/>
                  </a:ext>
                </a:extLst>
              </a:tr>
              <a:tr h="2485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GB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500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Promotion to, and via, many </a:t>
                      </a:r>
                      <a:r>
                        <a:rPr lang="en-GB" sz="1500" b="1" kern="1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 organisations including EVOC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489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45CEDA-9033-D937-E9C1-01D6CC6DFABC}"/>
              </a:ext>
            </a:extLst>
          </p:cNvPr>
          <p:cNvSpPr txBox="1"/>
          <p:nvPr/>
        </p:nvSpPr>
        <p:spPr>
          <a:xfrm>
            <a:off x="5892303" y="2921149"/>
            <a:ext cx="2989963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Avant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Hameshare</a:t>
            </a:r>
            <a:r>
              <a:rPr lang="en-GB" sz="1600" dirty="0"/>
              <a:t> CIC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Crossreach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Grassmarket</a:t>
            </a:r>
            <a:r>
              <a:rPr lang="en-GB" sz="1600" dirty="0"/>
              <a:t> Community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Rowan Alba Ltd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Skills Development Scotland,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Pilton Community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Simon Community Scotland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Edinburgh Access Panel Hallam Land </a:t>
            </a:r>
            <a:r>
              <a:rPr lang="en-GB" sz="1600" dirty="0" err="1"/>
              <a:t>Mgmt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Dowbrae</a:t>
            </a:r>
            <a:r>
              <a:rPr lang="en-GB" sz="1600" dirty="0"/>
              <a:t> Real Estate Consultancy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Fresh Start </a:t>
            </a: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0C12993F-69A2-7924-FCDA-6805B4DEB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598" y="5413638"/>
            <a:ext cx="273043" cy="273043"/>
          </a:xfrm>
          <a:prstGeom prst="rect">
            <a:avLst/>
          </a:prstGeom>
        </p:spPr>
      </p:pic>
      <p:pic>
        <p:nvPicPr>
          <p:cNvPr id="19" name="Graphic 18" descr="Checkmark with solid fill">
            <a:extLst>
              <a:ext uri="{FF2B5EF4-FFF2-40B4-BE49-F238E27FC236}">
                <a16:creationId xmlns:a16="http://schemas.microsoft.com/office/drawing/2014/main" id="{3C9D5DA7-F546-90DD-F1DE-3B330BCBF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757" y="4973194"/>
            <a:ext cx="273043" cy="273043"/>
          </a:xfrm>
          <a:prstGeom prst="rect">
            <a:avLst/>
          </a:prstGeom>
        </p:spPr>
      </p:pic>
      <p:pic>
        <p:nvPicPr>
          <p:cNvPr id="2" name="Graphic 1" descr="Checkmark with solid fill">
            <a:extLst>
              <a:ext uri="{FF2B5EF4-FFF2-40B4-BE49-F238E27FC236}">
                <a16:creationId xmlns:a16="http://schemas.microsoft.com/office/drawing/2014/main" id="{4AEB4EC4-95BD-F18D-89C1-383B9F24F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3366" y="5901601"/>
            <a:ext cx="273043" cy="273043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892B1BC4-9E92-55C8-A0B2-7905DCBFA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163" y="4470872"/>
            <a:ext cx="273043" cy="27304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CBEA387-751E-3F0B-077C-6F6B4C75CD55}"/>
              </a:ext>
            </a:extLst>
          </p:cNvPr>
          <p:cNvSpPr txBox="1"/>
          <p:nvPr/>
        </p:nvSpPr>
        <p:spPr>
          <a:xfrm>
            <a:off x="8969743" y="2915669"/>
            <a:ext cx="2989963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Muirhouse</a:t>
            </a:r>
            <a:r>
              <a:rPr lang="en-GB" sz="1600" dirty="0"/>
              <a:t> Housing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ETF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Move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Blackwood Homes and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Homes for Scotland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Edinburgh Chamber of Commerce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Wheatley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Living 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Children 1</a:t>
            </a:r>
            <a:r>
              <a:rPr lang="en-GB" sz="1600" baseline="30000" dirty="0"/>
              <a:t>st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City of Edinburgh Council officers (x6)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84F9119-8CF8-B696-5285-D5A1436F5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91828"/>
              </p:ext>
            </p:extLst>
          </p:nvPr>
        </p:nvGraphicFramePr>
        <p:xfrm>
          <a:off x="5892304" y="2464118"/>
          <a:ext cx="6067404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6067404">
                  <a:extLst>
                    <a:ext uri="{9D8B030D-6E8A-4147-A177-3AD203B41FA5}">
                      <a16:colId xmlns:a16="http://schemas.microsoft.com/office/drawing/2014/main" val="736008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9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4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56423E-F2F1-F136-BAA3-6DA6C001DE7A}"/>
              </a:ext>
            </a:extLst>
          </p:cNvPr>
          <p:cNvSpPr/>
          <p:nvPr/>
        </p:nvSpPr>
        <p:spPr>
          <a:xfrm>
            <a:off x="1" y="0"/>
            <a:ext cx="12192000" cy="5830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Edinburgh’s Local Housing Strategy      </a:t>
            </a:r>
            <a:r>
              <a:rPr lang="en-GB" sz="2000" b="1" dirty="0"/>
              <a:t>Early Engagement Survey – Demographics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146D8B9-68D6-B2CA-69B0-8696F0D84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286911"/>
              </p:ext>
            </p:extLst>
          </p:nvPr>
        </p:nvGraphicFramePr>
        <p:xfrm>
          <a:off x="1472411" y="2972375"/>
          <a:ext cx="3809995" cy="315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95E5AF3B-8CDC-16E6-2ADE-D97C376660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743259"/>
              </p:ext>
            </p:extLst>
          </p:nvPr>
        </p:nvGraphicFramePr>
        <p:xfrm>
          <a:off x="6559690" y="4466250"/>
          <a:ext cx="4138090" cy="2014560"/>
        </p:xfrm>
        <a:graphic>
          <a:graphicData uri="http://schemas.openxmlformats.org/drawingml/2006/table">
            <a:tbl>
              <a:tblPr firstRow="1" firstCol="1" bandRow="1"/>
              <a:tblGrid>
                <a:gridCol w="2824853">
                  <a:extLst>
                    <a:ext uri="{9D8B030D-6E8A-4147-A177-3AD203B41FA5}">
                      <a16:colId xmlns:a16="http://schemas.microsoft.com/office/drawing/2014/main" val="736008429"/>
                    </a:ext>
                  </a:extLst>
                </a:gridCol>
                <a:gridCol w="1313237">
                  <a:extLst>
                    <a:ext uri="{9D8B030D-6E8A-4147-A177-3AD203B41FA5}">
                      <a16:colId xmlns:a16="http://schemas.microsoft.com/office/drawing/2014/main" val="2514165399"/>
                    </a:ext>
                  </a:extLst>
                </a:gridCol>
              </a:tblGrid>
              <a:tr h="30768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u="sng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 of respondents</a:t>
                      </a:r>
                      <a:endParaRPr lang="en-GB" sz="1100" u="sng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45711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– Scottish/ British/ Irish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94993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– Other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126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Mixed or multiple ethnic group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76217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Asian, Scottish/ British Asian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12641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African, Scottish/ British African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33250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Caribbean or Black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2955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ethnic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3211"/>
                  </a:ext>
                </a:extLst>
              </a:tr>
              <a:tr h="177143"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413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734E6B-1C5C-8B99-9A93-C390D533A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40679"/>
              </p:ext>
            </p:extLst>
          </p:nvPr>
        </p:nvGraphicFramePr>
        <p:xfrm>
          <a:off x="593499" y="846565"/>
          <a:ext cx="5245539" cy="645707"/>
        </p:xfrm>
        <a:graphic>
          <a:graphicData uri="http://schemas.openxmlformats.org/drawingml/2006/table">
            <a:tbl>
              <a:tblPr firstRow="1" firstCol="1" bandRow="1"/>
              <a:tblGrid>
                <a:gridCol w="3971680">
                  <a:extLst>
                    <a:ext uri="{9D8B030D-6E8A-4147-A177-3AD203B41FA5}">
                      <a16:colId xmlns:a16="http://schemas.microsoft.com/office/drawing/2014/main" val="736008429"/>
                    </a:ext>
                  </a:extLst>
                </a:gridCol>
                <a:gridCol w="1273859">
                  <a:extLst>
                    <a:ext uri="{9D8B030D-6E8A-4147-A177-3AD203B41FA5}">
                      <a16:colId xmlns:a16="http://schemas.microsoft.com/office/drawing/2014/main" val="2514165399"/>
                    </a:ext>
                  </a:extLst>
                </a:gridCol>
              </a:tblGrid>
              <a:tr h="149128"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no. of responses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  <a:endParaRPr lang="en-GB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94993"/>
                  </a:ext>
                </a:extLst>
              </a:tr>
              <a:tr h="279947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Responses by </a:t>
                      </a:r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individuals</a:t>
                      </a:r>
                      <a:endParaRPr lang="en-GB" sz="1800" b="1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126"/>
                  </a:ext>
                </a:extLst>
              </a:tr>
            </a:tbl>
          </a:graphicData>
        </a:graphic>
      </p:graphicFrame>
      <p:pic>
        <p:nvPicPr>
          <p:cNvPr id="15" name="Graphic 14" descr="Male profile outline">
            <a:extLst>
              <a:ext uri="{FF2B5EF4-FFF2-40B4-BE49-F238E27FC236}">
                <a16:creationId xmlns:a16="http://schemas.microsoft.com/office/drawing/2014/main" id="{05DF124C-DE59-5E9B-47E9-3C27EA0A0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6038" y="1590014"/>
            <a:ext cx="914400" cy="914400"/>
          </a:xfrm>
          <a:prstGeom prst="rect">
            <a:avLst/>
          </a:prstGeom>
        </p:spPr>
      </p:pic>
      <p:pic>
        <p:nvPicPr>
          <p:cNvPr id="21" name="Graphic 20" descr="Female Profile outline">
            <a:extLst>
              <a:ext uri="{FF2B5EF4-FFF2-40B4-BE49-F238E27FC236}">
                <a16:creationId xmlns:a16="http://schemas.microsoft.com/office/drawing/2014/main" id="{2E631A61-B386-3352-8D06-6CF6D8546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83989" y="1638608"/>
            <a:ext cx="914400" cy="914400"/>
          </a:xfrm>
          <a:prstGeom prst="rect">
            <a:avLst/>
          </a:prstGeom>
        </p:spPr>
      </p:pic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C9484852-ACC6-1763-DEBA-4EB0E3CD771D}"/>
              </a:ext>
            </a:extLst>
          </p:cNvPr>
          <p:cNvSpPr/>
          <p:nvPr/>
        </p:nvSpPr>
        <p:spPr>
          <a:xfrm>
            <a:off x="1883432" y="2144156"/>
            <a:ext cx="974397" cy="72914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60%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04BEF305-18DA-9006-978E-C84BE9FB36B9}"/>
              </a:ext>
            </a:extLst>
          </p:cNvPr>
          <p:cNvSpPr/>
          <p:nvPr/>
        </p:nvSpPr>
        <p:spPr>
          <a:xfrm>
            <a:off x="4426927" y="2148517"/>
            <a:ext cx="974396" cy="671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B1DC91-48E6-9E4A-16B8-F83B7654F43D}"/>
              </a:ext>
            </a:extLst>
          </p:cNvPr>
          <p:cNvSpPr txBox="1"/>
          <p:nvPr/>
        </p:nvSpPr>
        <p:spPr>
          <a:xfrm>
            <a:off x="972038" y="6190474"/>
            <a:ext cx="48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Medical condition</a:t>
            </a:r>
            <a:r>
              <a:rPr lang="en-GB" sz="1600" dirty="0"/>
              <a:t>:  31% of 288 </a:t>
            </a:r>
            <a:r>
              <a:rPr lang="en-GB" sz="1600" dirty="0" err="1"/>
              <a:t>respondees</a:t>
            </a:r>
            <a:r>
              <a:rPr lang="en-GB" sz="1600" dirty="0"/>
              <a:t> noted they had a condition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07C9329C-E183-E427-680B-3D5E3C803BD7}"/>
              </a:ext>
            </a:extLst>
          </p:cNvPr>
          <p:cNvSpPr/>
          <p:nvPr/>
        </p:nvSpPr>
        <p:spPr>
          <a:xfrm>
            <a:off x="10909198" y="4731294"/>
            <a:ext cx="974397" cy="72914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91%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8BD8D8FB-4505-8AD7-9EA1-53C7A71F8FB1}"/>
              </a:ext>
            </a:extLst>
          </p:cNvPr>
          <p:cNvSpPr/>
          <p:nvPr/>
        </p:nvSpPr>
        <p:spPr>
          <a:xfrm>
            <a:off x="10949087" y="6006728"/>
            <a:ext cx="974397" cy="72914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72FD9C-C164-08DB-26D7-FEEAFF228F5D}"/>
              </a:ext>
            </a:extLst>
          </p:cNvPr>
          <p:cNvSpPr txBox="1"/>
          <p:nvPr/>
        </p:nvSpPr>
        <p:spPr>
          <a:xfrm>
            <a:off x="11042528" y="4276220"/>
            <a:ext cx="717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White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C7FABB-038A-62FE-6CA5-4C313ECD5CC3}"/>
              </a:ext>
            </a:extLst>
          </p:cNvPr>
          <p:cNvSpPr txBox="1"/>
          <p:nvPr/>
        </p:nvSpPr>
        <p:spPr>
          <a:xfrm>
            <a:off x="10633021" y="5576956"/>
            <a:ext cx="1695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Other – see table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25A3474D-CE57-1485-E140-88229E1B0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918957"/>
              </p:ext>
            </p:extLst>
          </p:nvPr>
        </p:nvGraphicFramePr>
        <p:xfrm>
          <a:off x="6319564" y="773055"/>
          <a:ext cx="4722964" cy="350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0691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B68AF-2D2E-50DD-ED6E-6FFD32CBB27A}"/>
              </a:ext>
            </a:extLst>
          </p:cNvPr>
          <p:cNvSpPr txBox="1"/>
          <p:nvPr/>
        </p:nvSpPr>
        <p:spPr>
          <a:xfrm>
            <a:off x="2667000" y="51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YOUR HOUSING PRIORITIES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80877-61B1-4851-6ADB-7C8C9D99C93F}"/>
              </a:ext>
            </a:extLst>
          </p:cNvPr>
          <p:cNvSpPr txBox="1"/>
          <p:nvPr/>
        </p:nvSpPr>
        <p:spPr>
          <a:xfrm>
            <a:off x="5640572" y="31525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C3E2DC3-597B-A6F9-4FA6-61C11287F9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467847"/>
              </p:ext>
            </p:extLst>
          </p:nvPr>
        </p:nvGraphicFramePr>
        <p:xfrm>
          <a:off x="631613" y="484762"/>
          <a:ext cx="11064202" cy="5810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8E6E8C2-C8C9-92A0-4AB6-2CA46C074ED0}"/>
              </a:ext>
            </a:extLst>
          </p:cNvPr>
          <p:cNvSpPr txBox="1"/>
          <p:nvPr/>
        </p:nvSpPr>
        <p:spPr>
          <a:xfrm rot="16200000">
            <a:off x="-1269928" y="2140081"/>
            <a:ext cx="35568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Overall ranking based on selection of top 3 priorities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1680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2A363-0667-B47B-C328-B06EA9FEB5EE}"/>
              </a:ext>
            </a:extLst>
          </p:cNvPr>
          <p:cNvSpPr txBox="1"/>
          <p:nvPr/>
        </p:nvSpPr>
        <p:spPr>
          <a:xfrm>
            <a:off x="0" y="7827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All responses: HOUSING PRIORITIES/ FURTHER COMMENTS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587B337-55D5-6B5C-8F69-D03E07B481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66201"/>
              </p:ext>
            </p:extLst>
          </p:nvPr>
        </p:nvGraphicFramePr>
        <p:xfrm>
          <a:off x="146050" y="487363"/>
          <a:ext cx="11677650" cy="632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3049047" imgH="5953220" progId="Excel.Sheet.12">
                  <p:embed/>
                </p:oleObj>
              </mc:Choice>
              <mc:Fallback>
                <p:oleObj name="Worksheet" r:id="rId3" imgW="13049047" imgH="5953220" progId="Excel.Shee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587B337-55D5-6B5C-8F69-D03E07B481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" y="487363"/>
                        <a:ext cx="11677650" cy="632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5F91AD-DA49-31FA-8FE9-60F4E23CD109}"/>
              </a:ext>
            </a:extLst>
          </p:cNvPr>
          <p:cNvSpPr txBox="1"/>
          <p:nvPr/>
        </p:nvSpPr>
        <p:spPr>
          <a:xfrm>
            <a:off x="7120646" y="78272"/>
            <a:ext cx="4679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206 respondents provided extra comments</a:t>
            </a:r>
          </a:p>
          <a:p>
            <a:pPr algn="ctr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117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B7108CFD-E8CE-E855-7C68-413654ABC50A}"/>
              </a:ext>
            </a:extLst>
          </p:cNvPr>
          <p:cNvSpPr/>
          <p:nvPr/>
        </p:nvSpPr>
        <p:spPr>
          <a:xfrm>
            <a:off x="95694" y="584801"/>
            <a:ext cx="3264196" cy="1648046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“I have never known there to be such a crisis around housing. Social housing is imperative </a:t>
            </a:r>
            <a:r>
              <a:rPr lang="en-GB" sz="1600" b="1" i="1" dirty="0"/>
              <a:t>for our future generations to have a family in a safe, secure  and long-term accommodation”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9A82C5B-3DE3-F2A4-28DD-44F4F4B514B7}"/>
              </a:ext>
            </a:extLst>
          </p:cNvPr>
          <p:cNvSpPr/>
          <p:nvPr/>
        </p:nvSpPr>
        <p:spPr>
          <a:xfrm>
            <a:off x="7634177" y="297710"/>
            <a:ext cx="3721395" cy="1435395"/>
          </a:xfrm>
          <a:prstGeom prst="wedgeRoundRectCallout">
            <a:avLst>
              <a:gd name="adj1" fmla="val 46596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b="1" i="1" dirty="0"/>
              <a:t>“Stop allowing universities and businesses to build </a:t>
            </a:r>
            <a:r>
              <a:rPr lang="en-GB" sz="1700" b="1" i="1" dirty="0">
                <a:solidFill>
                  <a:schemeClr val="tx1"/>
                </a:solidFill>
                <a:highlight>
                  <a:srgbClr val="FFFF00"/>
                </a:highlight>
              </a:rPr>
              <a:t>student flats </a:t>
            </a:r>
            <a:r>
              <a:rPr lang="en-GB" sz="1700" b="1" i="1" dirty="0"/>
              <a:t>and bring the people of Edinburgh back to their own city”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2D3A01C-813B-0874-B521-BFF4AC9030F6}"/>
              </a:ext>
            </a:extLst>
          </p:cNvPr>
          <p:cNvSpPr/>
          <p:nvPr/>
        </p:nvSpPr>
        <p:spPr>
          <a:xfrm>
            <a:off x="127592" y="2759162"/>
            <a:ext cx="3264196" cy="1222744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“</a:t>
            </a:r>
            <a:r>
              <a:rPr lang="en-GB" b="1" i="1" dirty="0">
                <a:solidFill>
                  <a:schemeClr val="tx1"/>
                </a:solidFill>
                <a:highlight>
                  <a:srgbClr val="FFFF00"/>
                </a:highlight>
              </a:rPr>
              <a:t>Rents are insanely expensive </a:t>
            </a:r>
            <a:r>
              <a:rPr lang="en-GB" b="1" i="1" dirty="0"/>
              <a:t>and there is too much competition for so few properties”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195875C-D653-CE86-487D-F67D165C4D3A}"/>
              </a:ext>
            </a:extLst>
          </p:cNvPr>
          <p:cNvSpPr/>
          <p:nvPr/>
        </p:nvSpPr>
        <p:spPr>
          <a:xfrm>
            <a:off x="7242544" y="2014869"/>
            <a:ext cx="4504660" cy="1786271"/>
          </a:xfrm>
          <a:prstGeom prst="wedgeRoundRectCallout">
            <a:avLst>
              <a:gd name="adj1" fmla="val -43762"/>
              <a:gd name="adj2" fmla="val -63730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“There needs to be urgent work carried out on current tenancies that are not fit for habitation and causing multiple issues with health and wellbeing. Support to </a:t>
            </a:r>
            <a:r>
              <a:rPr lang="en-GB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repair and maintain</a:t>
            </a:r>
            <a:r>
              <a:rPr lang="en-GB" sz="1600" b="1" i="1" dirty="0"/>
              <a:t> is critical to make best use of available housing stock”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F1A6E0C2-F3C5-CEB3-A57D-4A5F2A3C228B}"/>
              </a:ext>
            </a:extLst>
          </p:cNvPr>
          <p:cNvSpPr/>
          <p:nvPr/>
        </p:nvSpPr>
        <p:spPr>
          <a:xfrm>
            <a:off x="95695" y="4295566"/>
            <a:ext cx="3147236" cy="2200939"/>
          </a:xfrm>
          <a:prstGeom prst="wedgeRound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“Housing cannot stand alone to ease the homelessness across Scotland, as well as the current crisis post-pandemic</a:t>
            </a:r>
            <a:r>
              <a:rPr lang="en-GB" sz="1600" b="1" i="1" dirty="0">
                <a:solidFill>
                  <a:schemeClr val="bg1"/>
                </a:solidFill>
              </a:rPr>
              <a:t>. </a:t>
            </a:r>
            <a:r>
              <a:rPr lang="en-GB" sz="1600" b="1" i="1" dirty="0">
                <a:solidFill>
                  <a:schemeClr val="tx1"/>
                </a:solidFill>
              </a:rPr>
              <a:t> </a:t>
            </a:r>
            <a:r>
              <a:rPr lang="en-GB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Safer communities are crucial </a:t>
            </a:r>
            <a:r>
              <a:rPr lang="en-GB" sz="1600" b="1" i="1" dirty="0"/>
              <a:t>to maintaining connection and belonging”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F17A0C54-3FFE-E528-D22D-582FB29FE0DA}"/>
              </a:ext>
            </a:extLst>
          </p:cNvPr>
          <p:cNvSpPr/>
          <p:nvPr/>
        </p:nvSpPr>
        <p:spPr>
          <a:xfrm>
            <a:off x="7161914" y="3957973"/>
            <a:ext cx="4665920" cy="1318437"/>
          </a:xfrm>
          <a:prstGeom prst="wedgeRoundRectCallout">
            <a:avLst>
              <a:gd name="adj1" fmla="val -33968"/>
              <a:gd name="adj2" fmla="val 81049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“When families do not have access to safe, stable homes this creates a series of practical, financial and emotional challenges which can lead to spiralling circumstances or create or exacerbate other challenges”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31AEF3A-B335-F6F2-38F5-EB0367206FC3}"/>
              </a:ext>
            </a:extLst>
          </p:cNvPr>
          <p:cNvSpPr/>
          <p:nvPr/>
        </p:nvSpPr>
        <p:spPr>
          <a:xfrm>
            <a:off x="3615071" y="374801"/>
            <a:ext cx="3466213" cy="3625702"/>
          </a:xfrm>
          <a:prstGeom prst="wedgeRoundRectCallout">
            <a:avLst>
              <a:gd name="adj1" fmla="val 2424"/>
              <a:gd name="adj2" fmla="val 57368"/>
              <a:gd name="adj3" fmla="val 16667"/>
            </a:avLst>
          </a:prstGeom>
          <a:solidFill>
            <a:srgbClr val="8A871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i="1" dirty="0"/>
              <a:t>“To meaningfully address the Housing Emergency, we must focus on </a:t>
            </a:r>
            <a:r>
              <a:rPr lang="en-GB" sz="1500" b="1" i="1" dirty="0">
                <a:solidFill>
                  <a:schemeClr val="tx1"/>
                </a:solidFill>
                <a:highlight>
                  <a:srgbClr val="FFFF00"/>
                </a:highlight>
              </a:rPr>
              <a:t>increased delivery of all tenures </a:t>
            </a:r>
            <a:r>
              <a:rPr lang="en-GB" sz="1500" b="1" i="1" dirty="0"/>
              <a:t>alongside supporting people to remain independent in their homes for longer.  </a:t>
            </a:r>
          </a:p>
          <a:p>
            <a:pPr algn="ctr"/>
            <a:endParaRPr lang="en-GB" sz="1500" b="1" dirty="0"/>
          </a:p>
          <a:p>
            <a:pPr algn="ctr"/>
            <a:r>
              <a:rPr lang="en-GB" sz="1500" b="1" i="1" dirty="0"/>
              <a:t>Provision of care and support and stronger linkages between these services and housing are needed to </a:t>
            </a:r>
            <a:r>
              <a:rPr lang="en-GB" sz="1500" b="1" i="1" dirty="0">
                <a:solidFill>
                  <a:schemeClr val="tx1"/>
                </a:solidFill>
                <a:highlight>
                  <a:srgbClr val="FFFF00"/>
                </a:highlight>
              </a:rPr>
              <a:t>ensure people can be supported to remain at home </a:t>
            </a:r>
            <a:r>
              <a:rPr lang="en-GB" sz="1500" b="1" i="1" dirty="0"/>
              <a:t>for as long as they choose”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B6D4FB54-D89B-C828-D775-B5B8C385D981}"/>
              </a:ext>
            </a:extLst>
          </p:cNvPr>
          <p:cNvSpPr/>
          <p:nvPr/>
        </p:nvSpPr>
        <p:spPr>
          <a:xfrm>
            <a:off x="8481236" y="5613990"/>
            <a:ext cx="3583172" cy="1031364"/>
          </a:xfrm>
          <a:prstGeom prst="wedgeRoundRectCallout">
            <a:avLst>
              <a:gd name="adj1" fmla="val 30205"/>
              <a:gd name="adj2" fmla="val 6161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“Ensure existing homes are prioritised for residential use over </a:t>
            </a:r>
            <a:r>
              <a:rPr lang="en-GB" b="1" i="1" dirty="0">
                <a:solidFill>
                  <a:schemeClr val="tx1"/>
                </a:solidFill>
                <a:highlight>
                  <a:srgbClr val="FFFF00"/>
                </a:highlight>
              </a:rPr>
              <a:t>short term lets</a:t>
            </a:r>
            <a:r>
              <a:rPr lang="en-GB" b="1" i="1" dirty="0"/>
              <a:t>”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8F7257A-4DD1-8FBB-71CB-A3C054D3E97A}"/>
              </a:ext>
            </a:extLst>
          </p:cNvPr>
          <p:cNvSpPr/>
          <p:nvPr/>
        </p:nvSpPr>
        <p:spPr>
          <a:xfrm>
            <a:off x="3498112" y="4331439"/>
            <a:ext cx="3583172" cy="2102595"/>
          </a:xfrm>
          <a:prstGeom prst="wedgeRoundRectCallout">
            <a:avLst>
              <a:gd name="adj1" fmla="val 25681"/>
              <a:gd name="adj2" fmla="val 6852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“I am concerned that insufficient consideration is given to whether existing </a:t>
            </a:r>
            <a:r>
              <a:rPr lang="en-GB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infrastructure</a:t>
            </a:r>
            <a:r>
              <a:rPr lang="en-GB" sz="1600" b="1" i="1" dirty="0"/>
              <a:t> (such as schools and GP’s) can support more households when granting permission for new build estates”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454E76-9774-2B95-B10B-8AA640D25C20}"/>
              </a:ext>
            </a:extLst>
          </p:cNvPr>
          <p:cNvSpPr txBox="1"/>
          <p:nvPr/>
        </p:nvSpPr>
        <p:spPr>
          <a:xfrm>
            <a:off x="-2362201" y="50001"/>
            <a:ext cx="788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SELECTION OF COMMENTS </a:t>
            </a:r>
          </a:p>
        </p:txBody>
      </p:sp>
    </p:spTree>
    <p:extLst>
      <p:ext uri="{BB962C8B-B14F-4D97-AF65-F5344CB8AC3E}">
        <p14:creationId xmlns:p14="http://schemas.microsoft.com/office/powerpoint/2010/main" val="18789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C8E305-8136-388E-B5DC-7FD56799DEBD}"/>
              </a:ext>
            </a:extLst>
          </p:cNvPr>
          <p:cNvSpPr txBox="1"/>
          <p:nvPr/>
        </p:nvSpPr>
        <p:spPr>
          <a:xfrm>
            <a:off x="2528777" y="51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YOUR HOUSING SITUATION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24BFB46-73D4-38A5-84A7-9766638E877E}"/>
              </a:ext>
            </a:extLst>
          </p:cNvPr>
          <p:cNvGraphicFramePr/>
          <p:nvPr/>
        </p:nvGraphicFramePr>
        <p:xfrm>
          <a:off x="93417" y="333570"/>
          <a:ext cx="3622036" cy="3182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8D53EF-C87D-FB2C-3925-8B3BE044A413}"/>
              </a:ext>
            </a:extLst>
          </p:cNvPr>
          <p:cNvGraphicFramePr>
            <a:graphicFrameLocks noGrp="1"/>
          </p:cNvGraphicFramePr>
          <p:nvPr/>
        </p:nvGraphicFramePr>
        <p:xfrm>
          <a:off x="93417" y="3685852"/>
          <a:ext cx="3665217" cy="3019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092">
                  <a:extLst>
                    <a:ext uri="{9D8B030D-6E8A-4147-A177-3AD203B41FA5}">
                      <a16:colId xmlns:a16="http://schemas.microsoft.com/office/drawing/2014/main" val="2539526516"/>
                    </a:ext>
                  </a:extLst>
                </a:gridCol>
                <a:gridCol w="560125">
                  <a:extLst>
                    <a:ext uri="{9D8B030D-6E8A-4147-A177-3AD203B41FA5}">
                      <a16:colId xmlns:a16="http://schemas.microsoft.com/office/drawing/2014/main" val="3041558662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</a:rPr>
                        <a:t>If not, what is the main reason?</a:t>
                      </a:r>
                      <a:endParaRPr lang="en-GB" sz="14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4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88473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Too expensive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899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The size doesn’t meet my needs e.g. overcrowding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4946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The layout doesn’t meet my needs e.g. not accessible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8344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Concerns around safety / anti-social behaviour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4641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Not my desired tenure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9332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Not my preferred location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7809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I am homeless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7159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GB" sz="14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23865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4ECF08A-4350-8041-CF69-C9B1A9333A3F}"/>
              </a:ext>
            </a:extLst>
          </p:cNvPr>
          <p:cNvGraphicFramePr/>
          <p:nvPr/>
        </p:nvGraphicFramePr>
        <p:xfrm>
          <a:off x="4061919" y="363594"/>
          <a:ext cx="3880624" cy="321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A00F0A-992D-4DCD-FE9F-C55B7532E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29596"/>
              </p:ext>
            </p:extLst>
          </p:nvPr>
        </p:nvGraphicFramePr>
        <p:xfrm>
          <a:off x="8116489" y="363594"/>
          <a:ext cx="3880624" cy="321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336">
                  <a:extLst>
                    <a:ext uri="{9D8B030D-6E8A-4147-A177-3AD203B41FA5}">
                      <a16:colId xmlns:a16="http://schemas.microsoft.com/office/drawing/2014/main" val="2539526516"/>
                    </a:ext>
                  </a:extLst>
                </a:gridCol>
                <a:gridCol w="696288">
                  <a:extLst>
                    <a:ext uri="{9D8B030D-6E8A-4147-A177-3AD203B41FA5}">
                      <a16:colId xmlns:a16="http://schemas.microsoft.com/office/drawing/2014/main" val="3041558662"/>
                    </a:ext>
                  </a:extLst>
                </a:gridCol>
              </a:tblGrid>
              <a:tr h="56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If you are planning to move out of Edinburgh, what is your main reason?</a:t>
                      </a:r>
                      <a:endParaRPr lang="en-GB" sz="14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Total</a:t>
                      </a:r>
                      <a:endParaRPr lang="en-GB" sz="14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884732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High housing costs in Edinburgh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22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89951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Greater housing options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49462"/>
                  </a:ext>
                </a:extLst>
              </a:tr>
              <a:tr h="55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Proximity to local facilities e.g. schools, healthcare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83449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More greenspace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46414"/>
                  </a:ext>
                </a:extLst>
              </a:tr>
              <a:tr h="27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Proximity to family or friends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93326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For work purposes/employment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78097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For study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71593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2386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7DB123-D5F8-65E9-589C-ED5FC0DA79AC}"/>
              </a:ext>
            </a:extLst>
          </p:cNvPr>
          <p:cNvCxnSpPr>
            <a:cxnSpLocks/>
          </p:cNvCxnSpPr>
          <p:nvPr/>
        </p:nvCxnSpPr>
        <p:spPr>
          <a:xfrm>
            <a:off x="3886200" y="322937"/>
            <a:ext cx="0" cy="65456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2590835-83BF-94B4-DA40-20D334C1F866}"/>
              </a:ext>
            </a:extLst>
          </p:cNvPr>
          <p:cNvSpPr txBox="1"/>
          <p:nvPr/>
        </p:nvSpPr>
        <p:spPr>
          <a:xfrm>
            <a:off x="4210493" y="3736899"/>
            <a:ext cx="757037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</a:rPr>
              <a:t>Initial Observations on planned movement across tenure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Intentions to move into owner occupation from the rented sector (both private rent and housing association) appear to be higher amongst respondents who plan to move</a:t>
            </a:r>
            <a:r>
              <a:rPr lang="en-GB" sz="1600" b="1" dirty="0">
                <a:solidFill>
                  <a:schemeClr val="accent1"/>
                </a:solidFill>
              </a:rPr>
              <a:t> </a:t>
            </a:r>
            <a:r>
              <a:rPr lang="en-GB" sz="1600" b="1" dirty="0" err="1">
                <a:solidFill>
                  <a:schemeClr val="accent1"/>
                </a:solidFill>
              </a:rPr>
              <a:t>outwith</a:t>
            </a:r>
            <a:r>
              <a:rPr lang="en-GB" sz="1600" b="1" dirty="0">
                <a:solidFill>
                  <a:schemeClr val="accent1"/>
                </a:solidFill>
              </a:rPr>
              <a:t> </a:t>
            </a:r>
            <a:r>
              <a:rPr lang="en-GB" sz="1600" dirty="0">
                <a:solidFill>
                  <a:schemeClr val="accent1"/>
                </a:solidFill>
              </a:rPr>
              <a:t>Edinburgh than those planning to move within Edinburgh (13 vs 6). Housing costs cited as a factor for several.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2 respondents plan to move from the PRS to mid-market rent (within Edinburgh).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3 (of 17) Council tenants plan to move (all to another social rent in Edinburgh).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11 (of 21) housing association tenants plan to move, to a range of tenures.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5 (of 8) respondents living with parents plan to move, to a range of tenures. </a:t>
            </a:r>
          </a:p>
        </p:txBody>
      </p:sp>
    </p:spTree>
    <p:extLst>
      <p:ext uri="{BB962C8B-B14F-4D97-AF65-F5344CB8AC3E}">
        <p14:creationId xmlns:p14="http://schemas.microsoft.com/office/powerpoint/2010/main" val="248786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8451ACE-6173-4C7D-516B-EE1E18E1C6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746934"/>
              </p:ext>
            </p:extLst>
          </p:nvPr>
        </p:nvGraphicFramePr>
        <p:xfrm>
          <a:off x="227427" y="765546"/>
          <a:ext cx="11737145" cy="5326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627F954-30F1-4BD4-4E3A-95991AAF44DC}"/>
              </a:ext>
            </a:extLst>
          </p:cNvPr>
          <p:cNvSpPr txBox="1"/>
          <p:nvPr/>
        </p:nvSpPr>
        <p:spPr>
          <a:xfrm>
            <a:off x="2528777" y="51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COST OF LIVING</a:t>
            </a:r>
          </a:p>
        </p:txBody>
      </p:sp>
    </p:spTree>
    <p:extLst>
      <p:ext uri="{BB962C8B-B14F-4D97-AF65-F5344CB8AC3E}">
        <p14:creationId xmlns:p14="http://schemas.microsoft.com/office/powerpoint/2010/main" val="386598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913</Words>
  <Application>Microsoft Office PowerPoint</Application>
  <PresentationFormat>Widescreen</PresentationFormat>
  <Paragraphs>164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Wingdings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Robyn</dc:creator>
  <cp:lastModifiedBy>Cath O'Shea</cp:lastModifiedBy>
  <cp:revision>37</cp:revision>
  <dcterms:created xsi:type="dcterms:W3CDTF">2024-07-10T10:05:32Z</dcterms:created>
  <dcterms:modified xsi:type="dcterms:W3CDTF">2024-08-15T09:02:13Z</dcterms:modified>
</cp:coreProperties>
</file>